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2" r:id="rId5"/>
    <p:sldId id="265" r:id="rId6"/>
    <p:sldId id="266" r:id="rId7"/>
    <p:sldId id="267" r:id="rId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7" autoAdjust="0"/>
    <p:restoredTop sz="94660"/>
  </p:normalViewPr>
  <p:slideViewPr>
    <p:cSldViewPr snapToGrid="0">
      <p:cViewPr>
        <p:scale>
          <a:sx n="81" d="100"/>
          <a:sy n="81" d="100"/>
        </p:scale>
        <p:origin x="-96"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EE2BC0A-9286-4A7B-8BDC-0C3C0A9C8BBC}"/>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 xmlns:a16="http://schemas.microsoft.com/office/drawing/2014/main" id="{8529A717-AD4F-4AD3-8F52-246B1BE3C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85856E48-2E9D-4B48-B863-F2958B64F06A}"/>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B8B4DB54-99AE-4FDD-8B82-B18D015890A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80831A97-48C9-44A9-B73D-8759751B80A0}"/>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193604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1C66E99F-FA0C-4677-BED4-3D0C557F0BC8}"/>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D9822C5E-C54A-4A20-9414-6BFB09B035E1}"/>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4BE75912-37C2-4AD1-ABBB-9A9FDB9393A1}"/>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90CB2185-FB08-4805-877D-26CAB8834FE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6CA59FE9-51F9-4F62-9596-0BAAA6DEE95C}"/>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363834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40EF1F66-AB16-479F-912D-83A741C863D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9782F739-A990-4C11-ADAB-3404EBD1C2E5}"/>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061FAAA6-9642-45C1-90A2-70361C7C0594}"/>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C55E43F4-2DF8-44C5-BEE1-6359F791C30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3863F866-F703-4B52-954D-0EAF907DCF65}"/>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1054221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865F84F-5EBF-4AB0-B396-23E247B3D62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380FF30A-6EC8-4CC1-9E40-87837EA2040D}"/>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7BB3498F-C02A-4DD4-AC4A-DB2966E7DC2C}"/>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4329EC9D-578A-47EF-824E-00CDAE209DC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5958889D-659B-4AD7-BE88-85C9CBCAD078}"/>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172856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E892EAD-4EB8-44E5-97DF-254DBAA0C9B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 xmlns:a16="http://schemas.microsoft.com/office/drawing/2014/main" id="{691B0D5D-6371-4716-8E41-0BFD2D425A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 xmlns:a16="http://schemas.microsoft.com/office/drawing/2014/main" id="{CD822200-D1B9-4525-BE8E-7AB74321A981}"/>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893E6B4A-FAEF-427E-B3E5-6AE01FBBE72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7A64094F-9D69-469B-B142-48C5CD676CAB}"/>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3478214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AA6B7E5-FB1C-45C9-88CB-DFF20F3FA65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25B98F89-2C89-43F8-ADD4-11B8BA1C098B}"/>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 xmlns:a16="http://schemas.microsoft.com/office/drawing/2014/main" id="{6E7534E2-7704-4DC2-821E-F31278EFF172}"/>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 xmlns:a16="http://schemas.microsoft.com/office/drawing/2014/main" id="{687F2E90-2782-40FE-A606-559BCA5DB12F}"/>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6" name="Espaço Reservado para Rodapé 5">
            <a:extLst>
              <a:ext uri="{FF2B5EF4-FFF2-40B4-BE49-F238E27FC236}">
                <a16:creationId xmlns="" xmlns:a16="http://schemas.microsoft.com/office/drawing/2014/main" id="{91B2A7C5-3508-4B09-8246-3C9ACACC1B8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4323BF97-4D68-47E9-888E-89AE5DAF8A8F}"/>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41344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CBD378D-C416-4E0F-9527-52A4F89C32C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 xmlns:a16="http://schemas.microsoft.com/office/drawing/2014/main" id="{30A8FFC7-43AA-4973-AA5D-3ACE44673A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 xmlns:a16="http://schemas.microsoft.com/office/drawing/2014/main" id="{8F7D7851-CB26-4F74-9425-0B6BA36EEC24}"/>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 xmlns:a16="http://schemas.microsoft.com/office/drawing/2014/main" id="{7E029856-681F-4553-A301-386484968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 xmlns:a16="http://schemas.microsoft.com/office/drawing/2014/main" id="{7928FBB2-7DED-4D9E-B9D6-CDE692797CA2}"/>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 xmlns:a16="http://schemas.microsoft.com/office/drawing/2014/main" id="{167C85F7-5AC3-4131-8DC0-799797C3F754}"/>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8" name="Espaço Reservado para Rodapé 7">
            <a:extLst>
              <a:ext uri="{FF2B5EF4-FFF2-40B4-BE49-F238E27FC236}">
                <a16:creationId xmlns="" xmlns:a16="http://schemas.microsoft.com/office/drawing/2014/main" id="{EA13A124-E178-4792-910D-0D239C94CE53}"/>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 xmlns:a16="http://schemas.microsoft.com/office/drawing/2014/main" id="{ABE64899-781E-45AF-B8D8-F7F6E75A889C}"/>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272529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5777A80-FA10-458B-AB78-CA1F1E1889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 xmlns:a16="http://schemas.microsoft.com/office/drawing/2014/main" id="{FE962492-0914-466F-AA8B-70750C8BB659}"/>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4" name="Espaço Reservado para Rodapé 3">
            <a:extLst>
              <a:ext uri="{FF2B5EF4-FFF2-40B4-BE49-F238E27FC236}">
                <a16:creationId xmlns="" xmlns:a16="http://schemas.microsoft.com/office/drawing/2014/main" id="{B475EE3A-4C40-4FBE-AB17-C8F43CD40F17}"/>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 xmlns:a16="http://schemas.microsoft.com/office/drawing/2014/main" id="{A619F884-C479-45DB-B2ED-DF1CA87D1193}"/>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3815030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 xmlns:a16="http://schemas.microsoft.com/office/drawing/2014/main" id="{0B7AE450-85C3-4622-AF3E-22F82304340C}"/>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3" name="Espaço Reservado para Rodapé 2">
            <a:extLst>
              <a:ext uri="{FF2B5EF4-FFF2-40B4-BE49-F238E27FC236}">
                <a16:creationId xmlns="" xmlns:a16="http://schemas.microsoft.com/office/drawing/2014/main" id="{41858679-DE8D-4FEE-9AAD-62A29DFF7A4D}"/>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 xmlns:a16="http://schemas.microsoft.com/office/drawing/2014/main" id="{E0C8981C-01AC-4623-B4B2-55499A7DC653}"/>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209825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674D93A-DEFA-4907-96E4-8B8D85E0CDC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 xmlns:a16="http://schemas.microsoft.com/office/drawing/2014/main" id="{690600B3-C70A-4E44-B38D-2FA9F6B1C7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 xmlns:a16="http://schemas.microsoft.com/office/drawing/2014/main" id="{461B8C63-BEF8-4A14-AA0E-2E54E2DF1E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 xmlns:a16="http://schemas.microsoft.com/office/drawing/2014/main" id="{29C524FE-2EAB-40B5-8660-BC84FB54E949}"/>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6" name="Espaço Reservado para Rodapé 5">
            <a:extLst>
              <a:ext uri="{FF2B5EF4-FFF2-40B4-BE49-F238E27FC236}">
                <a16:creationId xmlns="" xmlns:a16="http://schemas.microsoft.com/office/drawing/2014/main" id="{9BFE4682-4A51-49AD-83CE-E40DC60F065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38499678-801D-4352-B705-4DFC4705A7AE}"/>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174510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7483828-F760-4024-B8CA-FCED480188E4}"/>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 xmlns:a16="http://schemas.microsoft.com/office/drawing/2014/main" id="{62B9B4B6-9157-42C4-9B4D-8E315760D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 xmlns:a16="http://schemas.microsoft.com/office/drawing/2014/main" id="{5EF2B105-758A-4CD8-9BBF-E58060C33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 xmlns:a16="http://schemas.microsoft.com/office/drawing/2014/main" id="{1CB0A316-C921-46E2-A83C-84601300B892}"/>
              </a:ext>
            </a:extLst>
          </p:cNvPr>
          <p:cNvSpPr>
            <a:spLocks noGrp="1"/>
          </p:cNvSpPr>
          <p:nvPr>
            <p:ph type="dt" sz="half" idx="10"/>
          </p:nvPr>
        </p:nvSpPr>
        <p:spPr/>
        <p:txBody>
          <a:bodyPr/>
          <a:lstStyle/>
          <a:p>
            <a:fld id="{1052C696-C9A6-47C1-8C1D-32E98B831428}" type="datetimeFigureOut">
              <a:rPr lang="pt-BR" smtClean="0"/>
              <a:t>24/10/2019</a:t>
            </a:fld>
            <a:endParaRPr lang="pt-BR"/>
          </a:p>
        </p:txBody>
      </p:sp>
      <p:sp>
        <p:nvSpPr>
          <p:cNvPr id="6" name="Espaço Reservado para Rodapé 5">
            <a:extLst>
              <a:ext uri="{FF2B5EF4-FFF2-40B4-BE49-F238E27FC236}">
                <a16:creationId xmlns="" xmlns:a16="http://schemas.microsoft.com/office/drawing/2014/main" id="{E635CFF2-7329-4D6D-9874-73A3E0E62580}"/>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C80AA905-E346-4463-A1FB-3D9BB2681C91}"/>
              </a:ext>
            </a:extLst>
          </p:cNvPr>
          <p:cNvSpPr>
            <a:spLocks noGrp="1"/>
          </p:cNvSpPr>
          <p:nvPr>
            <p:ph type="sldNum" sz="quarter" idx="12"/>
          </p:nvPr>
        </p:nvSpPr>
        <p:spPr/>
        <p:txBody>
          <a:bodyPr/>
          <a:lstStyle/>
          <a:p>
            <a:fld id="{D71B8CB7-4B39-405E-9D41-169935521B13}" type="slidenum">
              <a:rPr lang="pt-BR" smtClean="0"/>
              <a:t>‹nº›</a:t>
            </a:fld>
            <a:endParaRPr lang="pt-BR"/>
          </a:p>
        </p:txBody>
      </p:sp>
    </p:spTree>
    <p:extLst>
      <p:ext uri="{BB962C8B-B14F-4D97-AF65-F5344CB8AC3E}">
        <p14:creationId xmlns:p14="http://schemas.microsoft.com/office/powerpoint/2010/main" val="200346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AEC3E595-CE2B-4C54-8823-BF849849E6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 xmlns:a16="http://schemas.microsoft.com/office/drawing/2014/main" id="{A8219BB3-31F7-4F42-88CC-E26E467C6E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67A3848C-904F-4071-AE47-182D0BEC4B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2C696-C9A6-47C1-8C1D-32E98B831428}" type="datetimeFigureOut">
              <a:rPr lang="pt-BR" smtClean="0"/>
              <a:t>24/10/2019</a:t>
            </a:fld>
            <a:endParaRPr lang="pt-BR"/>
          </a:p>
        </p:txBody>
      </p:sp>
      <p:sp>
        <p:nvSpPr>
          <p:cNvPr id="5" name="Espaço Reservado para Rodapé 4">
            <a:extLst>
              <a:ext uri="{FF2B5EF4-FFF2-40B4-BE49-F238E27FC236}">
                <a16:creationId xmlns="" xmlns:a16="http://schemas.microsoft.com/office/drawing/2014/main" id="{EB454AC2-D9AD-4738-8CA1-C71128510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 xmlns:a16="http://schemas.microsoft.com/office/drawing/2014/main" id="{5C57DBC2-C62D-4D6B-8738-36AEBA512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B8CB7-4B39-405E-9D41-169935521B13}" type="slidenum">
              <a:rPr lang="pt-BR" smtClean="0"/>
              <a:t>‹nº›</a:t>
            </a:fld>
            <a:endParaRPr lang="pt-BR"/>
          </a:p>
        </p:txBody>
      </p:sp>
    </p:spTree>
    <p:extLst>
      <p:ext uri="{BB962C8B-B14F-4D97-AF65-F5344CB8AC3E}">
        <p14:creationId xmlns:p14="http://schemas.microsoft.com/office/powerpoint/2010/main" val="165529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A7B819C-1FE6-44D0-9094-D387A1D2B620}"/>
              </a:ext>
            </a:extLst>
          </p:cNvPr>
          <p:cNvSpPr>
            <a:spLocks noGrp="1"/>
          </p:cNvSpPr>
          <p:nvPr>
            <p:ph type="ctrTitle"/>
          </p:nvPr>
        </p:nvSpPr>
        <p:spPr>
          <a:xfrm>
            <a:off x="530638" y="1099330"/>
            <a:ext cx="11130724" cy="4659339"/>
          </a:xfrm>
        </p:spPr>
        <p:txBody>
          <a:bodyPr>
            <a:normAutofit/>
          </a:bodyPr>
          <a:lstStyle/>
          <a:p>
            <a:r>
              <a:rPr lang="pt-BR" sz="2400" dirty="0">
                <a:latin typeface="Arial" panose="020B0604020202020204" pitchFamily="34" charset="0"/>
                <a:cs typeface="Arial" panose="020B0604020202020204" pitchFamily="34" charset="0"/>
              </a:rPr>
              <a:t>Chamamento de empresas especializadas em micro geração distribuídas para enquadramento do projeto Geração de Renda e Energia na RES ANEEL 482/12 </a:t>
            </a:r>
            <a:br>
              <a:rPr lang="pt-BR" sz="2400" dirty="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b="1" dirty="0">
                <a:latin typeface="Arial" panose="020B0604020202020204" pitchFamily="34" charset="0"/>
                <a:cs typeface="Arial" panose="020B0604020202020204" pitchFamily="34" charset="0"/>
              </a:rPr>
              <a:t>Condomínios Morada do Salitre e Praia do </a:t>
            </a:r>
            <a:r>
              <a:rPr lang="pt-BR" sz="2400" b="1" dirty="0" err="1">
                <a:latin typeface="Arial" panose="020B0604020202020204" pitchFamily="34" charset="0"/>
                <a:cs typeface="Arial" panose="020B0604020202020204" pitchFamily="34" charset="0"/>
              </a:rPr>
              <a:t>Rodeadouro</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r>
              <a:rPr lang="pt-BR" sz="2400" b="1" dirty="0">
                <a:latin typeface="Arial" panose="020B0604020202020204" pitchFamily="34" charset="0"/>
                <a:cs typeface="Arial" panose="020B0604020202020204" pitchFamily="34" charset="0"/>
              </a:rPr>
              <a:t>Juazeiro/ Bahia</a:t>
            </a:r>
            <a:br>
              <a:rPr lang="pt-BR" sz="2400" b="1" dirty="0">
                <a:latin typeface="Arial" panose="020B0604020202020204" pitchFamily="34" charset="0"/>
                <a:cs typeface="Arial" panose="020B0604020202020204" pitchFamily="34" charset="0"/>
              </a:rPr>
            </a:br>
            <a:r>
              <a:rPr lang="pt-BR" sz="2400" b="1" dirty="0">
                <a:solidFill>
                  <a:srgbClr val="FF0000"/>
                </a:solidFill>
                <a:latin typeface="Arial" panose="020B0604020202020204" pitchFamily="34" charset="0"/>
                <a:cs typeface="Arial" panose="020B0604020202020204" pitchFamily="34" charset="0"/>
              </a:rPr>
              <a:t>mês</a:t>
            </a:r>
            <a:r>
              <a:rPr lang="pt-BR" sz="2400" b="1" dirty="0">
                <a:latin typeface="Arial" panose="020B0604020202020204" pitchFamily="34" charset="0"/>
                <a:cs typeface="Arial" panose="020B0604020202020204" pitchFamily="34" charset="0"/>
              </a:rPr>
              <a:t>/2019</a:t>
            </a:r>
            <a:br>
              <a:rPr lang="pt-BR" sz="2400" b="1" dirty="0">
                <a:latin typeface="Arial" panose="020B0604020202020204" pitchFamily="34" charset="0"/>
                <a:cs typeface="Arial" panose="020B0604020202020204" pitchFamily="34" charset="0"/>
              </a:rPr>
            </a:br>
            <a:r>
              <a:rPr lang="pt-BR" sz="4000" dirty="0"/>
              <a:t/>
            </a:r>
            <a:br>
              <a:rPr lang="pt-BR" sz="4000" dirty="0"/>
            </a:br>
            <a:endParaRPr lang="pt-BR" sz="4000" dirty="0"/>
          </a:p>
        </p:txBody>
      </p:sp>
    </p:spTree>
    <p:extLst>
      <p:ext uri="{BB962C8B-B14F-4D97-AF65-F5344CB8AC3E}">
        <p14:creationId xmlns:p14="http://schemas.microsoft.com/office/powerpoint/2010/main" val="412052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4535DC5-82DA-49EE-9693-F582F21D78CA}"/>
              </a:ext>
            </a:extLst>
          </p:cNvPr>
          <p:cNvSpPr>
            <a:spLocks noGrp="1"/>
          </p:cNvSpPr>
          <p:nvPr>
            <p:ph type="title"/>
          </p:nvPr>
        </p:nvSpPr>
        <p:spPr>
          <a:xfrm>
            <a:off x="433138" y="131929"/>
            <a:ext cx="10515600" cy="1325563"/>
          </a:xfrm>
        </p:spPr>
        <p:txBody>
          <a:bodyPr>
            <a:normAutofit/>
          </a:bodyPr>
          <a:lstStyle/>
          <a:p>
            <a:r>
              <a:rPr lang="pt-BR" sz="3200" b="1" dirty="0"/>
              <a:t>1. Informações gerais do projeto inicial</a:t>
            </a:r>
          </a:p>
        </p:txBody>
      </p:sp>
      <p:sp>
        <p:nvSpPr>
          <p:cNvPr id="3" name="Espaço Reservado para Conteúdo 2">
            <a:extLst>
              <a:ext uri="{FF2B5EF4-FFF2-40B4-BE49-F238E27FC236}">
                <a16:creationId xmlns="" xmlns:a16="http://schemas.microsoft.com/office/drawing/2014/main" id="{35C4E72E-0919-4380-BA65-91596AFB3A31}"/>
              </a:ext>
            </a:extLst>
          </p:cNvPr>
          <p:cNvSpPr>
            <a:spLocks noGrp="1"/>
          </p:cNvSpPr>
          <p:nvPr>
            <p:ph idx="1"/>
          </p:nvPr>
        </p:nvSpPr>
        <p:spPr>
          <a:xfrm>
            <a:off x="433138" y="1439946"/>
            <a:ext cx="11470104" cy="5610559"/>
          </a:xfrm>
        </p:spPr>
        <p:txBody>
          <a:bodyPr>
            <a:normAutofit/>
          </a:bodyPr>
          <a:lstStyle/>
          <a:p>
            <a:pPr marL="0" lvl="0" indent="0" defTabSz="1190457" fontAlgn="ctr">
              <a:buNone/>
            </a:pPr>
            <a:r>
              <a:rPr lang="pt-BR" sz="1600" b="1" dirty="0">
                <a:latin typeface="Arial" panose="020B0604020202020204" pitchFamily="34" charset="0"/>
                <a:cs typeface="Arial" panose="020B0604020202020204" pitchFamily="34" charset="0"/>
              </a:rPr>
              <a:t>1.1 Identificação:  </a:t>
            </a:r>
            <a:r>
              <a:rPr lang="pt-BR" sz="1600" dirty="0">
                <a:latin typeface="Arial" panose="020B0604020202020204" pitchFamily="34" charset="0"/>
                <a:cs typeface="Arial" panose="020B0604020202020204" pitchFamily="34" charset="0"/>
              </a:rPr>
              <a:t>UFV SOL Moradas do Salitre e Praia do </a:t>
            </a:r>
            <a:r>
              <a:rPr lang="pt-BR" sz="1600" dirty="0" err="1">
                <a:latin typeface="Arial" panose="020B0604020202020204" pitchFamily="34" charset="0"/>
                <a:cs typeface="Arial" panose="020B0604020202020204" pitchFamily="34" charset="0"/>
              </a:rPr>
              <a:t>Rodeadouro</a:t>
            </a:r>
            <a:r>
              <a:rPr lang="pt-BR" sz="1600" dirty="0">
                <a:latin typeface="Arial" panose="020B0604020202020204" pitchFamily="34" charset="0"/>
                <a:cs typeface="Arial" panose="020B0604020202020204" pitchFamily="34" charset="0"/>
              </a:rPr>
              <a:t>.</a:t>
            </a:r>
          </a:p>
          <a:p>
            <a:pPr marL="0" lvl="0" indent="0" defTabSz="1190457" fontAlgn="ctr">
              <a:buNone/>
            </a:pPr>
            <a:endParaRPr lang="pt-BR" sz="1600" b="1" dirty="0">
              <a:latin typeface="Arial" panose="020B0604020202020204" pitchFamily="34" charset="0"/>
              <a:cs typeface="Arial" panose="020B0604020202020204" pitchFamily="34" charset="0"/>
            </a:endParaRPr>
          </a:p>
          <a:p>
            <a:pPr marL="0" lvl="0" indent="0" defTabSz="1190457" fontAlgn="ctr">
              <a:buNone/>
            </a:pPr>
            <a:r>
              <a:rPr lang="pt-BR" sz="1600" b="1" dirty="0">
                <a:latin typeface="Arial" panose="020B0604020202020204" pitchFamily="34" charset="0"/>
                <a:cs typeface="Arial" panose="020B0604020202020204" pitchFamily="34" charset="0"/>
              </a:rPr>
              <a:t>1.2 Localização: </a:t>
            </a:r>
            <a:r>
              <a:rPr lang="pt-BR" sz="1600" dirty="0">
                <a:latin typeface="Arial" panose="020B0604020202020204" pitchFamily="34" charset="0"/>
                <a:cs typeface="Arial" panose="020B0604020202020204" pitchFamily="34" charset="0"/>
              </a:rPr>
              <a:t>Condomínios MCMV Praia do </a:t>
            </a:r>
            <a:r>
              <a:rPr lang="pt-BR" sz="1600" dirty="0" err="1">
                <a:latin typeface="Arial" panose="020B0604020202020204" pitchFamily="34" charset="0"/>
                <a:cs typeface="Arial" panose="020B0604020202020204" pitchFamily="34" charset="0"/>
              </a:rPr>
              <a:t>Rodeadouro</a:t>
            </a:r>
            <a:r>
              <a:rPr lang="pt-BR" sz="1600" dirty="0">
                <a:latin typeface="Arial" panose="020B0604020202020204" pitchFamily="34" charset="0"/>
                <a:cs typeface="Arial" panose="020B0604020202020204" pitchFamily="34" charset="0"/>
              </a:rPr>
              <a:t> e Moradas do Salitre no município de Juazeiro-BA.</a:t>
            </a:r>
          </a:p>
          <a:p>
            <a:pPr marL="0" lvl="0" indent="0" defTabSz="1190457" fontAlgn="ctr">
              <a:buNone/>
            </a:pPr>
            <a:endParaRPr lang="pt-BR" sz="1600" dirty="0">
              <a:latin typeface="Arial" panose="020B0604020202020204" pitchFamily="34" charset="0"/>
              <a:cs typeface="Arial" panose="020B0604020202020204" pitchFamily="34" charset="0"/>
            </a:endParaRPr>
          </a:p>
          <a:p>
            <a:pPr marL="0" lvl="0" indent="0" defTabSz="1190457" fontAlgn="ctr">
              <a:buNone/>
            </a:pPr>
            <a:r>
              <a:rPr lang="pt-BR" sz="1600" b="1" dirty="0">
                <a:latin typeface="Arial" panose="020B0604020202020204" pitchFamily="34" charset="0"/>
                <a:cs typeface="Arial" panose="020B0604020202020204" pitchFamily="34" charset="0"/>
              </a:rPr>
              <a:t>1.3 Potência:  </a:t>
            </a:r>
            <a:r>
              <a:rPr lang="pt-BR" sz="1600" dirty="0">
                <a:latin typeface="Arial" panose="020B0604020202020204" pitchFamily="34" charset="0"/>
                <a:cs typeface="Arial" panose="020B0604020202020204" pitchFamily="34" charset="0"/>
              </a:rPr>
              <a:t>2.103 </a:t>
            </a:r>
            <a:r>
              <a:rPr lang="pt-BR" sz="1600" dirty="0" err="1">
                <a:latin typeface="Arial" panose="020B0604020202020204" pitchFamily="34" charset="0"/>
                <a:cs typeface="Arial" panose="020B0604020202020204" pitchFamily="34" charset="0"/>
              </a:rPr>
              <a:t>kWp</a:t>
            </a:r>
            <a:endParaRPr lang="pt-BR" sz="1600" dirty="0">
              <a:latin typeface="Arial" panose="020B0604020202020204" pitchFamily="34" charset="0"/>
              <a:cs typeface="Arial" panose="020B0604020202020204" pitchFamily="34" charset="0"/>
            </a:endParaRPr>
          </a:p>
          <a:p>
            <a:pPr lvl="0" defTabSz="1190457" fontAlgn="ctr">
              <a:buFont typeface="Wingdings" panose="05000000000000000000" pitchFamily="2" charset="2"/>
              <a:buChar char="§"/>
            </a:pPr>
            <a:endParaRPr lang="pt-BR" sz="1600" dirty="0">
              <a:latin typeface="Arial" panose="020B0604020202020204" pitchFamily="34" charset="0"/>
              <a:cs typeface="Arial" panose="020B0604020202020204" pitchFamily="34" charset="0"/>
            </a:endParaRPr>
          </a:p>
          <a:p>
            <a:pPr marL="0" lvl="0" indent="0" defTabSz="1190457" fontAlgn="ctr">
              <a:buNone/>
            </a:pPr>
            <a:r>
              <a:rPr lang="pt-BR" sz="1600" b="1" dirty="0">
                <a:latin typeface="Arial" panose="020B0604020202020204" pitchFamily="34" charset="0"/>
                <a:cs typeface="Arial" panose="020B0604020202020204" pitchFamily="34" charset="0"/>
              </a:rPr>
              <a:t>1.4 Autorização ANEEL:  </a:t>
            </a:r>
            <a:r>
              <a:rPr lang="pt-BR" sz="1600" dirty="0">
                <a:latin typeface="Arial" panose="020B0604020202020204" pitchFamily="34" charset="0"/>
                <a:cs typeface="Arial" panose="020B0604020202020204" pitchFamily="34" charset="0"/>
              </a:rPr>
              <a:t>Expedida Resolução Autorizativa da ANEEL nº 4835 de 22/10/2013 para operação do projeto piloto durante o período de 36 meses, a partir do dia 06/11/2013. (Anexo I)</a:t>
            </a:r>
          </a:p>
          <a:p>
            <a:pPr lvl="0" defTabSz="1190457" fontAlgn="ctr">
              <a:buFont typeface="Wingdings" panose="05000000000000000000" pitchFamily="2" charset="2"/>
              <a:buChar char="§"/>
            </a:pPr>
            <a:endParaRPr lang="pt-BR" sz="1600" dirty="0">
              <a:latin typeface="Arial" panose="020B0604020202020204" pitchFamily="34" charset="0"/>
              <a:cs typeface="Arial" panose="020B0604020202020204" pitchFamily="34" charset="0"/>
            </a:endParaRPr>
          </a:p>
          <a:p>
            <a:pPr marL="0" indent="0" defTabSz="1190457" fontAlgn="ctr">
              <a:buNone/>
            </a:pPr>
            <a:r>
              <a:rPr lang="pt-BR" sz="1600" b="1" dirty="0">
                <a:latin typeface="Arial" panose="020B0604020202020204" pitchFamily="34" charset="0"/>
                <a:cs typeface="Arial" panose="020B0604020202020204" pitchFamily="34" charset="0"/>
              </a:rPr>
              <a:t>1.5 Período de operação : </a:t>
            </a:r>
            <a:r>
              <a:rPr lang="pt-BR" sz="1600" dirty="0">
                <a:latin typeface="Arial" panose="020B0604020202020204" pitchFamily="34" charset="0"/>
                <a:cs typeface="Arial" panose="020B0604020202020204" pitchFamily="34" charset="0"/>
              </a:rPr>
              <a:t>06/11/2013 a 15/03/2017 (40 meses, sendo que a geração foi iniciada no dia 04/02/2014)</a:t>
            </a:r>
          </a:p>
          <a:p>
            <a:pPr marL="0" indent="0" defTabSz="1190457" fontAlgn="ctr">
              <a:buNone/>
            </a:pPr>
            <a:endParaRPr lang="pt-BR" sz="1700" dirty="0">
              <a:latin typeface="Arial" panose="020B0604020202020204" pitchFamily="34" charset="0"/>
              <a:cs typeface="Arial" panose="020B0604020202020204" pitchFamily="34" charset="0"/>
            </a:endParaRPr>
          </a:p>
          <a:p>
            <a:pPr marL="0" indent="0" defTabSz="1190457" fontAlgn="ctr">
              <a:buNone/>
            </a:pPr>
            <a:r>
              <a:rPr lang="pt-BR" sz="1700" b="1" dirty="0">
                <a:latin typeface="Arial" panose="020B0604020202020204" pitchFamily="34" charset="0"/>
                <a:cs typeface="Arial" panose="020B0604020202020204" pitchFamily="34" charset="0"/>
              </a:rPr>
              <a:t>1.6 </a:t>
            </a:r>
            <a:r>
              <a:rPr lang="pt-BR" sz="1600" b="1" dirty="0">
                <a:latin typeface="Arial" panose="020B0604020202020204" pitchFamily="34" charset="0"/>
                <a:cs typeface="Arial" panose="020B0604020202020204" pitchFamily="34" charset="0"/>
              </a:rPr>
              <a:t>Definição ANEEL :</a:t>
            </a:r>
            <a:r>
              <a:rPr lang="pt-BR" sz="1600" dirty="0">
                <a:latin typeface="Arial" panose="020B0604020202020204" pitchFamily="34" charset="0"/>
                <a:cs typeface="Arial" panose="020B0604020202020204" pitchFamily="34" charset="0"/>
              </a:rPr>
              <a:t> Despacho nº 260/2017, publicado no Diário Oficial de 06/02/2017:</a:t>
            </a:r>
          </a:p>
          <a:p>
            <a:pPr marL="182563" lvl="1" indent="0" algn="just">
              <a:buNone/>
            </a:pPr>
            <a:r>
              <a:rPr lang="pt-BR" sz="1400" dirty="0">
                <a:latin typeface="Arial" panose="020B0604020202020204" pitchFamily="34" charset="0"/>
                <a:cs typeface="Arial" panose="020B0604020202020204" pitchFamily="34" charset="0"/>
              </a:rPr>
              <a:t>“O DIRETOR-GERAL DA AGÊNCIA NACIONAL DE ENERGIA ELÉTRICA - ANEEL, no uso de suas atribuições regimentais, de acordo com deliberação da Diretoria e tendo em vista o que consta do Processo nº 48500.005435/2012-88, resolve conhecer do Requerimento Administrativo interposto pela Brasil </a:t>
            </a:r>
            <a:r>
              <a:rPr lang="pt-BR" sz="1400" dirty="0" err="1">
                <a:latin typeface="Arial" panose="020B0604020202020204" pitchFamily="34" charset="0"/>
                <a:cs typeface="Arial" panose="020B0604020202020204" pitchFamily="34" charset="0"/>
              </a:rPr>
              <a:t>Solair</a:t>
            </a:r>
            <a:r>
              <a:rPr lang="pt-BR" sz="1400" dirty="0">
                <a:latin typeface="Arial" panose="020B0604020202020204" pitchFamily="34" charset="0"/>
                <a:cs typeface="Arial" panose="020B0604020202020204" pitchFamily="34" charset="0"/>
              </a:rPr>
              <a:t> Energias Renováveis Comércio e Indústria S.A., com vistas à prorrogação de autorização para geração de energia solar fotovoltaica nos Condomínios Praia do </a:t>
            </a:r>
            <a:r>
              <a:rPr lang="pt-BR" sz="1400" dirty="0" err="1">
                <a:latin typeface="Arial" panose="020B0604020202020204" pitchFamily="34" charset="0"/>
                <a:cs typeface="Arial" panose="020B0604020202020204" pitchFamily="34" charset="0"/>
              </a:rPr>
              <a:t>Rodeadouro</a:t>
            </a:r>
            <a:r>
              <a:rPr lang="pt-BR" sz="1400" dirty="0">
                <a:latin typeface="Arial" panose="020B0604020202020204" pitchFamily="34" charset="0"/>
                <a:cs typeface="Arial" panose="020B0604020202020204" pitchFamily="34" charset="0"/>
              </a:rPr>
              <a:t> e Morada do Salitre, localizados no município de Juazeiro, estado da Bahia, para, no mérito, negar-lhe provimento.“ (Anexo II)</a:t>
            </a:r>
          </a:p>
          <a:p>
            <a:endParaRPr lang="pt-BR" dirty="0"/>
          </a:p>
        </p:txBody>
      </p:sp>
      <p:sp>
        <p:nvSpPr>
          <p:cNvPr id="4" name="CaixaDeTexto 3">
            <a:extLst>
              <a:ext uri="{FF2B5EF4-FFF2-40B4-BE49-F238E27FC236}">
                <a16:creationId xmlns="" xmlns:a16="http://schemas.microsoft.com/office/drawing/2014/main" id="{2A7AAC3F-3FC0-4514-8AAB-EDF1B9A4BC0D}"/>
              </a:ext>
            </a:extLst>
          </p:cNvPr>
          <p:cNvSpPr txBox="1"/>
          <p:nvPr/>
        </p:nvSpPr>
        <p:spPr>
          <a:xfrm>
            <a:off x="11402290" y="290945"/>
            <a:ext cx="739031" cy="369332"/>
          </a:xfrm>
          <a:prstGeom prst="rect">
            <a:avLst/>
          </a:prstGeom>
          <a:noFill/>
        </p:spPr>
        <p:txBody>
          <a:bodyPr wrap="square" rtlCol="0">
            <a:spAutoFit/>
          </a:bodyPr>
          <a:lstStyle/>
          <a:p>
            <a:r>
              <a:rPr lang="pt-BR" dirty="0"/>
              <a:t>Fl.1</a:t>
            </a:r>
          </a:p>
        </p:txBody>
      </p:sp>
    </p:spTree>
    <p:extLst>
      <p:ext uri="{BB962C8B-B14F-4D97-AF65-F5344CB8AC3E}">
        <p14:creationId xmlns:p14="http://schemas.microsoft.com/office/powerpoint/2010/main" val="1646767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4535DC5-82DA-49EE-9693-F582F21D78CA}"/>
              </a:ext>
            </a:extLst>
          </p:cNvPr>
          <p:cNvSpPr>
            <a:spLocks noGrp="1"/>
          </p:cNvSpPr>
          <p:nvPr>
            <p:ph type="title"/>
          </p:nvPr>
        </p:nvSpPr>
        <p:spPr>
          <a:xfrm>
            <a:off x="417095" y="188662"/>
            <a:ext cx="10515600" cy="1325563"/>
          </a:xfrm>
        </p:spPr>
        <p:txBody>
          <a:bodyPr>
            <a:normAutofit/>
          </a:bodyPr>
          <a:lstStyle/>
          <a:p>
            <a:r>
              <a:rPr lang="pt-BR" sz="3200" b="1" dirty="0"/>
              <a:t>1. Informações gerais do projeto inicial</a:t>
            </a:r>
          </a:p>
        </p:txBody>
      </p:sp>
      <p:sp>
        <p:nvSpPr>
          <p:cNvPr id="3" name="Espaço Reservado para Conteúdo 2">
            <a:extLst>
              <a:ext uri="{FF2B5EF4-FFF2-40B4-BE49-F238E27FC236}">
                <a16:creationId xmlns="" xmlns:a16="http://schemas.microsoft.com/office/drawing/2014/main" id="{35C4E72E-0919-4380-BA65-91596AFB3A31}"/>
              </a:ext>
            </a:extLst>
          </p:cNvPr>
          <p:cNvSpPr>
            <a:spLocks noGrp="1"/>
          </p:cNvSpPr>
          <p:nvPr>
            <p:ph idx="1"/>
          </p:nvPr>
        </p:nvSpPr>
        <p:spPr>
          <a:xfrm>
            <a:off x="417095" y="1334611"/>
            <a:ext cx="11373852" cy="5800975"/>
          </a:xfrm>
        </p:spPr>
        <p:txBody>
          <a:bodyPr>
            <a:normAutofit/>
          </a:bodyPr>
          <a:lstStyle/>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1.7 Os condomínios possuem 500 residências cada um, construídas dentro do programa Minha Casa Minha Vida;</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1.8 No local estão instalados sobre os blocos residenciais dos condomínios 9.154 painéis solares de 230 W cada, totalizando cerca de 2,1 MW de potência total instalada;</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1.9 Os painéis foram conectados à rede em grupos por meio de inversores de aproximadamente 4 kW cada;</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1.10 São 254 inversores em cada um dos dois condomínios, totalizando 508 pontos de conexão à rede de baixa tensão da distribuidora;</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1.11 A energia gerada por cada conjunto </a:t>
            </a:r>
            <a:r>
              <a:rPr lang="pt-BR" sz="1600" dirty="0" err="1">
                <a:latin typeface="Arial" panose="020B0604020202020204" pitchFamily="34" charset="0"/>
                <a:cs typeface="Arial" panose="020B0604020202020204" pitchFamily="34" charset="0"/>
              </a:rPr>
              <a:t>painéis+inversor</a:t>
            </a:r>
            <a:r>
              <a:rPr lang="pt-BR" sz="1600" dirty="0">
                <a:latin typeface="Arial" panose="020B0604020202020204" pitchFamily="34" charset="0"/>
                <a:cs typeface="Arial" panose="020B0604020202020204" pitchFamily="34" charset="0"/>
              </a:rPr>
              <a:t> era medida de forma independente do consumo das unidades consumidoras e injetada diretamente na rede de distribuição de baixa tensão;</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1.12 A energia elétrica gerada por cada conjunto de painéis solares era apurada em cada inversor por medidor próprio;</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1.13 Os medidores são do tipo monofásico – classe B (não homologados e sem aprovação do INMETRO), medição individualizada e conectados à rede de distribuição de BT da Coelba;</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1.14 Após a medição individualizada, os dados da geração eram enviados aos concentradores  por meio de comunicação sem fio;</a:t>
            </a:r>
          </a:p>
          <a:p>
            <a:pPr marL="0" indent="0" algn="just" defTabSz="1190457" fontAlgn="ctr">
              <a:lnSpc>
                <a:spcPct val="100000"/>
              </a:lnSpc>
              <a:buNone/>
            </a:pPr>
            <a:r>
              <a:rPr lang="pt-BR" sz="1600" dirty="0">
                <a:latin typeface="Arial" panose="020B0604020202020204" pitchFamily="34" charset="0"/>
                <a:cs typeface="Arial" panose="020B0604020202020204" pitchFamily="34" charset="0"/>
              </a:rPr>
              <a:t>1.15 Atualmente, a usina encontra-se desligada e será necessário verificar quantos painéis fotovoltaicos poderão ser utilizados, decorridos 6 anos de instalação da Usina. Essa avaliação deverá ser realizada pela proponente às suas próprias expensas, uma vez que os condomínios não dispõem de recursos financeiros para realizar os investimentos necessários.</a:t>
            </a:r>
          </a:p>
          <a:p>
            <a:pPr lvl="0" defTabSz="1190457" fontAlgn="ctr">
              <a:buFont typeface="Wingdings" panose="05000000000000000000" pitchFamily="2" charset="2"/>
              <a:buChar char="§"/>
            </a:pPr>
            <a:endParaRPr lang="pt-BR" dirty="0"/>
          </a:p>
        </p:txBody>
      </p:sp>
      <p:sp>
        <p:nvSpPr>
          <p:cNvPr id="4" name="CaixaDeTexto 3">
            <a:extLst>
              <a:ext uri="{FF2B5EF4-FFF2-40B4-BE49-F238E27FC236}">
                <a16:creationId xmlns="" xmlns:a16="http://schemas.microsoft.com/office/drawing/2014/main" id="{5571835F-939E-42A6-A26E-8EE8D217101C}"/>
              </a:ext>
            </a:extLst>
          </p:cNvPr>
          <p:cNvSpPr txBox="1"/>
          <p:nvPr/>
        </p:nvSpPr>
        <p:spPr>
          <a:xfrm>
            <a:off x="11402290" y="290945"/>
            <a:ext cx="739031" cy="369332"/>
          </a:xfrm>
          <a:prstGeom prst="rect">
            <a:avLst/>
          </a:prstGeom>
          <a:noFill/>
        </p:spPr>
        <p:txBody>
          <a:bodyPr wrap="square" rtlCol="0">
            <a:spAutoFit/>
          </a:bodyPr>
          <a:lstStyle/>
          <a:p>
            <a:r>
              <a:rPr lang="pt-BR" dirty="0"/>
              <a:t>Fl.2</a:t>
            </a:r>
          </a:p>
        </p:txBody>
      </p:sp>
    </p:spTree>
    <p:extLst>
      <p:ext uri="{BB962C8B-B14F-4D97-AF65-F5344CB8AC3E}">
        <p14:creationId xmlns:p14="http://schemas.microsoft.com/office/powerpoint/2010/main" val="1057383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4535DC5-82DA-49EE-9693-F582F21D78CA}"/>
              </a:ext>
            </a:extLst>
          </p:cNvPr>
          <p:cNvSpPr>
            <a:spLocks noGrp="1"/>
          </p:cNvSpPr>
          <p:nvPr>
            <p:ph type="title"/>
          </p:nvPr>
        </p:nvSpPr>
        <p:spPr>
          <a:xfrm>
            <a:off x="417095" y="188662"/>
            <a:ext cx="10515600" cy="1325563"/>
          </a:xfrm>
        </p:spPr>
        <p:txBody>
          <a:bodyPr>
            <a:normAutofit/>
          </a:bodyPr>
          <a:lstStyle/>
          <a:p>
            <a:r>
              <a:rPr lang="pt-BR" sz="3200" b="1" dirty="0"/>
              <a:t>1. Informações gerais do projeto inicial</a:t>
            </a:r>
          </a:p>
        </p:txBody>
      </p:sp>
      <p:graphicFrame>
        <p:nvGraphicFramePr>
          <p:cNvPr id="4" name="Espaço Reservado para Conteúdo 3">
            <a:extLst>
              <a:ext uri="{FF2B5EF4-FFF2-40B4-BE49-F238E27FC236}">
                <a16:creationId xmlns="" xmlns:a16="http://schemas.microsoft.com/office/drawing/2014/main" id="{F80D9976-CDA8-4161-B168-CB200C0806D3}"/>
              </a:ext>
            </a:extLst>
          </p:cNvPr>
          <p:cNvGraphicFramePr>
            <a:graphicFrameLocks noGrp="1"/>
          </p:cNvGraphicFramePr>
          <p:nvPr>
            <p:ph idx="1"/>
            <p:extLst>
              <p:ext uri="{D42A27DB-BD31-4B8C-83A1-F6EECF244321}">
                <p14:modId xmlns:p14="http://schemas.microsoft.com/office/powerpoint/2010/main" val="1122104249"/>
              </p:ext>
            </p:extLst>
          </p:nvPr>
        </p:nvGraphicFramePr>
        <p:xfrm>
          <a:off x="253999" y="2443343"/>
          <a:ext cx="10609619" cy="2272858"/>
        </p:xfrm>
        <a:graphic>
          <a:graphicData uri="http://schemas.openxmlformats.org/drawingml/2006/table">
            <a:tbl>
              <a:tblPr/>
              <a:tblGrid>
                <a:gridCol w="894963">
                  <a:extLst>
                    <a:ext uri="{9D8B030D-6E8A-4147-A177-3AD203B41FA5}">
                      <a16:colId xmlns="" xmlns:a16="http://schemas.microsoft.com/office/drawing/2014/main" val="1178295522"/>
                    </a:ext>
                  </a:extLst>
                </a:gridCol>
                <a:gridCol w="697662">
                  <a:extLst>
                    <a:ext uri="{9D8B030D-6E8A-4147-A177-3AD203B41FA5}">
                      <a16:colId xmlns="" xmlns:a16="http://schemas.microsoft.com/office/drawing/2014/main" val="2126149156"/>
                    </a:ext>
                  </a:extLst>
                </a:gridCol>
                <a:gridCol w="776512">
                  <a:extLst>
                    <a:ext uri="{9D8B030D-6E8A-4147-A177-3AD203B41FA5}">
                      <a16:colId xmlns="" xmlns:a16="http://schemas.microsoft.com/office/drawing/2014/main" val="3295026731"/>
                    </a:ext>
                  </a:extLst>
                </a:gridCol>
                <a:gridCol w="674870">
                  <a:extLst>
                    <a:ext uri="{9D8B030D-6E8A-4147-A177-3AD203B41FA5}">
                      <a16:colId xmlns="" xmlns:a16="http://schemas.microsoft.com/office/drawing/2014/main" val="1924439483"/>
                    </a:ext>
                  </a:extLst>
                </a:gridCol>
                <a:gridCol w="756824">
                  <a:extLst>
                    <a:ext uri="{9D8B030D-6E8A-4147-A177-3AD203B41FA5}">
                      <a16:colId xmlns="" xmlns:a16="http://schemas.microsoft.com/office/drawing/2014/main" val="1652539758"/>
                    </a:ext>
                  </a:extLst>
                </a:gridCol>
                <a:gridCol w="736679">
                  <a:extLst>
                    <a:ext uri="{9D8B030D-6E8A-4147-A177-3AD203B41FA5}">
                      <a16:colId xmlns="" xmlns:a16="http://schemas.microsoft.com/office/drawing/2014/main" val="1021876516"/>
                    </a:ext>
                  </a:extLst>
                </a:gridCol>
                <a:gridCol w="659303">
                  <a:extLst>
                    <a:ext uri="{9D8B030D-6E8A-4147-A177-3AD203B41FA5}">
                      <a16:colId xmlns="" xmlns:a16="http://schemas.microsoft.com/office/drawing/2014/main" val="431842802"/>
                    </a:ext>
                  </a:extLst>
                </a:gridCol>
                <a:gridCol w="644651">
                  <a:extLst>
                    <a:ext uri="{9D8B030D-6E8A-4147-A177-3AD203B41FA5}">
                      <a16:colId xmlns="" xmlns:a16="http://schemas.microsoft.com/office/drawing/2014/main" val="2962120947"/>
                    </a:ext>
                  </a:extLst>
                </a:gridCol>
                <a:gridCol w="747210">
                  <a:extLst>
                    <a:ext uri="{9D8B030D-6E8A-4147-A177-3AD203B41FA5}">
                      <a16:colId xmlns="" xmlns:a16="http://schemas.microsoft.com/office/drawing/2014/main" val="1022214693"/>
                    </a:ext>
                  </a:extLst>
                </a:gridCol>
                <a:gridCol w="747210">
                  <a:extLst>
                    <a:ext uri="{9D8B030D-6E8A-4147-A177-3AD203B41FA5}">
                      <a16:colId xmlns="" xmlns:a16="http://schemas.microsoft.com/office/drawing/2014/main" val="137086181"/>
                    </a:ext>
                  </a:extLst>
                </a:gridCol>
                <a:gridCol w="835117">
                  <a:extLst>
                    <a:ext uri="{9D8B030D-6E8A-4147-A177-3AD203B41FA5}">
                      <a16:colId xmlns="" xmlns:a16="http://schemas.microsoft.com/office/drawing/2014/main" val="2212645079"/>
                    </a:ext>
                  </a:extLst>
                </a:gridCol>
                <a:gridCol w="673955">
                  <a:extLst>
                    <a:ext uri="{9D8B030D-6E8A-4147-A177-3AD203B41FA5}">
                      <a16:colId xmlns="" xmlns:a16="http://schemas.microsoft.com/office/drawing/2014/main" val="2756230138"/>
                    </a:ext>
                  </a:extLst>
                </a:gridCol>
                <a:gridCol w="659303">
                  <a:extLst>
                    <a:ext uri="{9D8B030D-6E8A-4147-A177-3AD203B41FA5}">
                      <a16:colId xmlns="" xmlns:a16="http://schemas.microsoft.com/office/drawing/2014/main" val="3387998136"/>
                    </a:ext>
                  </a:extLst>
                </a:gridCol>
                <a:gridCol w="1105360">
                  <a:extLst>
                    <a:ext uri="{9D8B030D-6E8A-4147-A177-3AD203B41FA5}">
                      <a16:colId xmlns="" xmlns:a16="http://schemas.microsoft.com/office/drawing/2014/main" val="3932179539"/>
                    </a:ext>
                  </a:extLst>
                </a:gridCol>
              </a:tblGrid>
              <a:tr h="551574">
                <a:tc gridSpan="14">
                  <a:txBody>
                    <a:bodyPr/>
                    <a:lstStyle/>
                    <a:p>
                      <a:pPr algn="ctr" fontAlgn="b"/>
                      <a:r>
                        <a:rPr lang="pt-BR" sz="1400" b="1" i="0" u="none" strike="noStrike" dirty="0">
                          <a:solidFill>
                            <a:schemeClr val="tx1"/>
                          </a:solidFill>
                          <a:effectLst/>
                          <a:latin typeface="Arial" panose="020B0604020202020204" pitchFamily="34" charset="0"/>
                          <a:cs typeface="Arial" panose="020B0604020202020204" pitchFamily="34" charset="0"/>
                        </a:rPr>
                        <a:t> Geração de Energia (</a:t>
                      </a:r>
                      <a:r>
                        <a:rPr lang="pt-BR" sz="1400" b="1" i="0" u="none" strike="noStrike" dirty="0" err="1">
                          <a:solidFill>
                            <a:schemeClr val="tx1"/>
                          </a:solidFill>
                          <a:effectLst/>
                          <a:latin typeface="Arial" panose="020B0604020202020204" pitchFamily="34" charset="0"/>
                          <a:cs typeface="Arial" panose="020B0604020202020204" pitchFamily="34" charset="0"/>
                        </a:rPr>
                        <a:t>MWh</a:t>
                      </a:r>
                      <a:r>
                        <a:rPr lang="pt-BR" sz="1400" b="1" i="0" u="none" strike="noStrike" dirty="0">
                          <a:solidFill>
                            <a:schemeClr val="tx1"/>
                          </a:solidFill>
                          <a:effectLst/>
                          <a:latin typeface="Arial" panose="020B0604020202020204" pitchFamily="34" charset="0"/>
                          <a:cs typeface="Arial" panose="020B0604020202020204" pitchFamily="34" charset="0"/>
                        </a:rPr>
                        <a:t>)</a:t>
                      </a:r>
                    </a:p>
                    <a:p>
                      <a:pPr algn="ctr" fontAlgn="b"/>
                      <a:endParaRPr lang="pt-BR"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pt-BR"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pPr algn="ctr" fontAlgn="b"/>
                      <a:endParaRPr lang="pt-BR"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pt-BR"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b"/>
                      <a:endParaRPr lang="pt-BR" sz="1400" b="1" i="0" u="none" strike="noStrike" dirty="0">
                        <a:solidFill>
                          <a:schemeClr val="tx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276164971"/>
                  </a:ext>
                </a:extLst>
              </a:tr>
              <a:tr h="452576">
                <a:tc>
                  <a:txBody>
                    <a:bodyPr/>
                    <a:lstStyle/>
                    <a:p>
                      <a:pPr algn="ctr" fontAlgn="t"/>
                      <a:r>
                        <a:rPr lang="pt-BR" sz="1400" b="1" i="0" u="none" strike="noStrike" dirty="0">
                          <a:effectLst/>
                          <a:latin typeface="Arial" panose="020B0604020202020204" pitchFamily="34" charset="0"/>
                          <a:cs typeface="Arial" panose="020B0604020202020204" pitchFamily="34" charset="0"/>
                        </a:rPr>
                        <a:t>Ano/mês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jan</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fev</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mar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abr</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mai</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jun</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jul</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ago</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set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out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err="1">
                          <a:effectLst/>
                          <a:latin typeface="Arial" panose="020B0604020202020204" pitchFamily="34" charset="0"/>
                          <a:cs typeface="Arial" panose="020B0604020202020204" pitchFamily="34" charset="0"/>
                        </a:rPr>
                        <a:t>nov</a:t>
                      </a:r>
                      <a:endParaRPr lang="pt-BR" sz="1400" b="1" i="0" u="none" strike="noStrike" dirty="0">
                        <a:effectLst/>
                        <a:latin typeface="Arial" panose="020B060402020202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dez</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TOTAL</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55651525"/>
                  </a:ext>
                </a:extLst>
              </a:tr>
              <a:tr h="452576">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2014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r>
                        <a:rPr lang="pt-BR" sz="1400" b="1" i="0" u="none" strike="noStrike" dirty="0">
                          <a:effectLst/>
                          <a:latin typeface="Arial" panose="020B0604020202020204" pitchFamily="34" charset="0"/>
                          <a:cs typeface="Arial" panose="020B0604020202020204" pitchFamily="34" charset="0"/>
                        </a:rPr>
                        <a: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endParaRPr lang="pt-BR" sz="1400" b="1" i="0" u="none" strike="noStrike" kern="1200" dirty="0">
                        <a:solidFill>
                          <a:schemeClr val="tx1"/>
                        </a:solidFill>
                        <a:effectLst/>
                        <a:latin typeface="Arial" panose="020B0604020202020204" pitchFamily="34" charset="0"/>
                        <a:ea typeface="+mn-ea"/>
                        <a:cs typeface="Arial" panose="020B0604020202020204" pitchFamily="34" charset="0"/>
                      </a:endParaRPr>
                    </a:p>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6,60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endParaRPr lang="pt-BR" sz="1400" b="1" i="0" u="none" strike="noStrike" kern="1200" dirty="0">
                        <a:solidFill>
                          <a:schemeClr val="tx1"/>
                        </a:solidFill>
                        <a:effectLst/>
                        <a:latin typeface="Arial" panose="020B0604020202020204" pitchFamily="34" charset="0"/>
                        <a:ea typeface="+mn-ea"/>
                        <a:cs typeface="Arial" panose="020B0604020202020204" pitchFamily="34" charset="0"/>
                      </a:endParaRPr>
                    </a:p>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213,80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endParaRPr lang="pt-BR" sz="1400" b="1" i="0" u="none" strike="noStrike" kern="1200" dirty="0">
                        <a:solidFill>
                          <a:schemeClr val="tx1"/>
                        </a:solidFill>
                        <a:effectLst/>
                        <a:latin typeface="Arial" panose="020B0604020202020204" pitchFamily="34" charset="0"/>
                        <a:ea typeface="+mn-ea"/>
                        <a:cs typeface="Arial" panose="020B0604020202020204" pitchFamily="34" charset="0"/>
                      </a:endParaRPr>
                    </a:p>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190,35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197,50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202,61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204,84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260,67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287,27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298,50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283,11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271,91</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          2.417,16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990979914"/>
                  </a:ext>
                </a:extLst>
              </a:tr>
              <a:tr h="452576">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2015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300,97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251,43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287,84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265,39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226,73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219,32</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250,74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292,45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312,45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323,38</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317,80</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316,99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t"/>
                      <a:endParaRPr lang="pt-BR" sz="1400" b="1" i="0" u="none" strike="noStrike" dirty="0">
                        <a:effectLst/>
                        <a:latin typeface="Arial" panose="020B0604020202020204" pitchFamily="34" charset="0"/>
                        <a:cs typeface="Arial" panose="020B0604020202020204" pitchFamily="34" charset="0"/>
                      </a:endParaRPr>
                    </a:p>
                    <a:p>
                      <a:pPr algn="ctr" fontAlgn="t"/>
                      <a:r>
                        <a:rPr lang="pt-BR" sz="1400" b="1" i="0" u="none" strike="noStrike" dirty="0">
                          <a:effectLst/>
                          <a:latin typeface="Arial" panose="020B0604020202020204" pitchFamily="34" charset="0"/>
                          <a:cs typeface="Arial" panose="020B0604020202020204" pitchFamily="34" charset="0"/>
                        </a:rPr>
                        <a:t>3.365,49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186186952"/>
                  </a:ext>
                </a:extLst>
              </a:tr>
              <a:tr h="363556">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227,68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268,10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283,25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261,56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242,10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229,79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246,76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265,69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274,29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279,64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t" latinLnBrk="0" hangingPunct="1"/>
                      <a:r>
                        <a:rPr lang="pt-BR" sz="1400" b="1" i="0" u="none" strike="noStrike" kern="1200" dirty="0">
                          <a:solidFill>
                            <a:schemeClr val="tx1"/>
                          </a:solidFill>
                          <a:effectLst/>
                          <a:latin typeface="Arial" panose="020B0604020202020204" pitchFamily="34" charset="0"/>
                          <a:ea typeface="+mn-ea"/>
                          <a:cs typeface="Arial" panose="020B0604020202020204" pitchFamily="34" charset="0"/>
                        </a:rPr>
                        <a:t>2.578,86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3410759934"/>
                  </a:ext>
                </a:extLst>
              </a:tr>
            </a:tbl>
          </a:graphicData>
        </a:graphic>
      </p:graphicFrame>
      <p:sp>
        <p:nvSpPr>
          <p:cNvPr id="5" name="CaixaDeTexto 4">
            <a:extLst>
              <a:ext uri="{FF2B5EF4-FFF2-40B4-BE49-F238E27FC236}">
                <a16:creationId xmlns="" xmlns:a16="http://schemas.microsoft.com/office/drawing/2014/main" id="{22C53FF4-0DDC-4E24-B6BC-7414AE2579AB}"/>
              </a:ext>
            </a:extLst>
          </p:cNvPr>
          <p:cNvSpPr txBox="1"/>
          <p:nvPr/>
        </p:nvSpPr>
        <p:spPr>
          <a:xfrm>
            <a:off x="117521" y="5113341"/>
            <a:ext cx="5678905" cy="338554"/>
          </a:xfrm>
          <a:prstGeom prst="rect">
            <a:avLst/>
          </a:prstGeom>
          <a:noFill/>
        </p:spPr>
        <p:txBody>
          <a:bodyPr wrap="square" rtlCol="0">
            <a:spAutoFit/>
          </a:bodyPr>
          <a:lstStyle/>
          <a:p>
            <a:r>
              <a:rPr lang="pt-BR" sz="1600" b="1" dirty="0">
                <a:latin typeface="Arial" panose="020B0604020202020204" pitchFamily="34" charset="0"/>
                <a:cs typeface="Arial" panose="020B0604020202020204" pitchFamily="34" charset="0"/>
              </a:rPr>
              <a:t>Geração total (2014 a 2016)  = 8.361,51 </a:t>
            </a:r>
            <a:r>
              <a:rPr lang="pt-BR" sz="1600" b="1" dirty="0" err="1">
                <a:latin typeface="Arial" panose="020B0604020202020204" pitchFamily="34" charset="0"/>
                <a:cs typeface="Arial" panose="020B0604020202020204" pitchFamily="34" charset="0"/>
              </a:rPr>
              <a:t>MWh</a:t>
            </a:r>
            <a:r>
              <a:rPr lang="pt-BR" sz="1600" b="1" dirty="0">
                <a:latin typeface="Arial" panose="020B0604020202020204" pitchFamily="34" charset="0"/>
                <a:cs typeface="Arial" panose="020B0604020202020204" pitchFamily="34" charset="0"/>
              </a:rPr>
              <a:t>  </a:t>
            </a:r>
          </a:p>
        </p:txBody>
      </p:sp>
      <p:sp>
        <p:nvSpPr>
          <p:cNvPr id="7" name="CaixaDeTexto 6">
            <a:extLst>
              <a:ext uri="{FF2B5EF4-FFF2-40B4-BE49-F238E27FC236}">
                <a16:creationId xmlns="" xmlns:a16="http://schemas.microsoft.com/office/drawing/2014/main" id="{85421DB1-FC7F-45E7-88DF-E9B6298A4CD9}"/>
              </a:ext>
            </a:extLst>
          </p:cNvPr>
          <p:cNvSpPr txBox="1"/>
          <p:nvPr/>
        </p:nvSpPr>
        <p:spPr>
          <a:xfrm>
            <a:off x="253999" y="1360336"/>
            <a:ext cx="9930495" cy="307777"/>
          </a:xfrm>
          <a:prstGeom prst="rect">
            <a:avLst/>
          </a:prstGeom>
          <a:noFill/>
        </p:spPr>
        <p:txBody>
          <a:bodyPr wrap="square" rtlCol="0">
            <a:spAutoFit/>
          </a:bodyPr>
          <a:lstStyle/>
          <a:p>
            <a:r>
              <a:rPr lang="pt-BR" sz="1400" dirty="0">
                <a:latin typeface="Arial" panose="020B0604020202020204" pitchFamily="34" charset="0"/>
                <a:cs typeface="Arial" panose="020B0604020202020204" pitchFamily="34" charset="0"/>
              </a:rPr>
              <a:t>1.16 </a:t>
            </a:r>
            <a:r>
              <a:rPr lang="pt-BR" sz="1400" b="1" dirty="0">
                <a:latin typeface="Arial" panose="020B0604020202020204" pitchFamily="34" charset="0"/>
                <a:cs typeface="Arial" panose="020B0604020202020204" pitchFamily="34" charset="0"/>
              </a:rPr>
              <a:t> GERAÇÃO DE ENERGIA MEDIDA </a:t>
            </a:r>
            <a:r>
              <a:rPr lang="pt-BR" sz="1400" dirty="0">
                <a:latin typeface="Arial" panose="020B0604020202020204" pitchFamily="34" charset="0"/>
                <a:cs typeface="Arial" panose="020B0604020202020204" pitchFamily="34" charset="0"/>
              </a:rPr>
              <a:t>, de fevereiro de 2014 a  outubro de 2016</a:t>
            </a:r>
          </a:p>
        </p:txBody>
      </p:sp>
      <p:sp>
        <p:nvSpPr>
          <p:cNvPr id="8" name="CaixaDeTexto 7">
            <a:extLst>
              <a:ext uri="{FF2B5EF4-FFF2-40B4-BE49-F238E27FC236}">
                <a16:creationId xmlns="" xmlns:a16="http://schemas.microsoft.com/office/drawing/2014/main" id="{CF852DD9-33E9-4F93-B6EC-126964D6D4A0}"/>
              </a:ext>
            </a:extLst>
          </p:cNvPr>
          <p:cNvSpPr txBox="1"/>
          <p:nvPr/>
        </p:nvSpPr>
        <p:spPr>
          <a:xfrm>
            <a:off x="11402290" y="290945"/>
            <a:ext cx="739031" cy="369332"/>
          </a:xfrm>
          <a:prstGeom prst="rect">
            <a:avLst/>
          </a:prstGeom>
          <a:noFill/>
        </p:spPr>
        <p:txBody>
          <a:bodyPr wrap="square" rtlCol="0">
            <a:spAutoFit/>
          </a:bodyPr>
          <a:lstStyle/>
          <a:p>
            <a:r>
              <a:rPr lang="pt-BR" dirty="0"/>
              <a:t>Fl.3</a:t>
            </a:r>
          </a:p>
        </p:txBody>
      </p:sp>
      <p:sp>
        <p:nvSpPr>
          <p:cNvPr id="3" name="CaixaDeTexto 2">
            <a:extLst>
              <a:ext uri="{FF2B5EF4-FFF2-40B4-BE49-F238E27FC236}">
                <a16:creationId xmlns="" xmlns:a16="http://schemas.microsoft.com/office/drawing/2014/main" id="{F6CC14B9-F03B-4A60-A5BC-582C91A55815}"/>
              </a:ext>
            </a:extLst>
          </p:cNvPr>
          <p:cNvSpPr txBox="1"/>
          <p:nvPr/>
        </p:nvSpPr>
        <p:spPr>
          <a:xfrm>
            <a:off x="577516" y="1876926"/>
            <a:ext cx="10651958" cy="962861"/>
          </a:xfrm>
          <a:prstGeom prst="rect">
            <a:avLst/>
          </a:prstGeom>
          <a:noFill/>
        </p:spPr>
        <p:txBody>
          <a:bodyPr wrap="square" rtlCol="0">
            <a:spAutoFit/>
          </a:bodyPr>
          <a:lstStyle/>
          <a:p>
            <a:endParaRPr lang="pt-BR" dirty="0"/>
          </a:p>
        </p:txBody>
      </p:sp>
    </p:spTree>
    <p:extLst>
      <p:ext uri="{BB962C8B-B14F-4D97-AF65-F5344CB8AC3E}">
        <p14:creationId xmlns:p14="http://schemas.microsoft.com/office/powerpoint/2010/main" val="64262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418D2D5-D6BB-4102-95DD-FB279FD6F88B}"/>
              </a:ext>
            </a:extLst>
          </p:cNvPr>
          <p:cNvSpPr txBox="1">
            <a:spLocks/>
          </p:cNvSpPr>
          <p:nvPr/>
        </p:nvSpPr>
        <p:spPr>
          <a:xfrm>
            <a:off x="388353" y="443594"/>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sz="3200" b="1" dirty="0"/>
              <a:t>2. Objetivo do chamamento</a:t>
            </a:r>
          </a:p>
        </p:txBody>
      </p:sp>
      <p:sp>
        <p:nvSpPr>
          <p:cNvPr id="3" name="CaixaDeTexto 2">
            <a:extLst>
              <a:ext uri="{FF2B5EF4-FFF2-40B4-BE49-F238E27FC236}">
                <a16:creationId xmlns="" xmlns:a16="http://schemas.microsoft.com/office/drawing/2014/main" id="{C680097B-12E8-4B7A-95B6-AF7F5A59C2E9}"/>
              </a:ext>
            </a:extLst>
          </p:cNvPr>
          <p:cNvSpPr txBox="1"/>
          <p:nvPr/>
        </p:nvSpPr>
        <p:spPr>
          <a:xfrm>
            <a:off x="553453" y="1106376"/>
            <a:ext cx="11389894" cy="5064976"/>
          </a:xfrm>
          <a:prstGeom prst="rect">
            <a:avLst/>
          </a:prstGeom>
          <a:noFill/>
        </p:spPr>
        <p:txBody>
          <a:bodyPr wrap="square" rtlCol="0">
            <a:spAutoFit/>
          </a:bodyPr>
          <a:lstStyle/>
          <a:p>
            <a:pPr algn="just" defTabSz="1190457" fontAlgn="ctr">
              <a:spcBef>
                <a:spcPts val="1000"/>
              </a:spcBef>
            </a:pPr>
            <a:r>
              <a:rPr lang="pt-BR" sz="1400" dirty="0">
                <a:latin typeface="Arial" panose="020B0604020202020204" pitchFamily="34" charset="0"/>
                <a:cs typeface="Arial" panose="020B0604020202020204" pitchFamily="34" charset="0"/>
              </a:rPr>
              <a:t>Com o presente chamamento, os Condomínios Morada do Salitre e Praia do </a:t>
            </a:r>
            <a:r>
              <a:rPr lang="pt-BR" sz="1400" dirty="0" err="1">
                <a:latin typeface="Arial" panose="020B0604020202020204" pitchFamily="34" charset="0"/>
                <a:cs typeface="Arial" panose="020B0604020202020204" pitchFamily="34" charset="0"/>
              </a:rPr>
              <a:t>Rodeadouro</a:t>
            </a:r>
            <a:r>
              <a:rPr lang="pt-BR" sz="1400" dirty="0">
                <a:latin typeface="Arial" panose="020B0604020202020204" pitchFamily="34" charset="0"/>
                <a:cs typeface="Arial" panose="020B0604020202020204" pitchFamily="34" charset="0"/>
              </a:rPr>
              <a:t>, localizados na cidade de Juazeiro/BA, objetivam receber propostas de empresas especializadas para adequação e enquadramento do sistema existente na RES ANEEL 482/12, de acordo com padrões definidos pela COELBA e gestão dos ativos de geração pelo período de 15 anos.</a:t>
            </a:r>
          </a:p>
          <a:p>
            <a:pPr algn="just" defTabSz="1190457" fontAlgn="ctr">
              <a:spcBef>
                <a:spcPts val="1000"/>
              </a:spcBef>
            </a:pPr>
            <a:r>
              <a:rPr lang="pt-BR" sz="1400" dirty="0">
                <a:latin typeface="Arial" panose="020B0604020202020204" pitchFamily="34" charset="0"/>
                <a:cs typeface="Arial" panose="020B0604020202020204" pitchFamily="34" charset="0"/>
              </a:rPr>
              <a:t>As empresas proponentes deverão possuir capacidade financeira para realizar os investimentos necessários à adequação do projeto à Resolução ANEEL 482/12. </a:t>
            </a:r>
          </a:p>
          <a:p>
            <a:pPr algn="just" defTabSz="1190457" fontAlgn="ctr">
              <a:spcBef>
                <a:spcPts val="1000"/>
              </a:spcBef>
            </a:pPr>
            <a:r>
              <a:rPr lang="pt-BR" sz="1400" dirty="0">
                <a:latin typeface="Arial" panose="020B0604020202020204" pitchFamily="34" charset="0"/>
                <a:cs typeface="Arial" panose="020B0604020202020204" pitchFamily="34" charset="0"/>
              </a:rPr>
              <a:t>A proposta deve prever a cessão onerosa dos ativos de geração, de propriedade dos Condomínios Morada do Salitre e Praia do </a:t>
            </a:r>
            <a:r>
              <a:rPr lang="pt-BR" sz="1400" dirty="0" err="1">
                <a:latin typeface="Arial" panose="020B0604020202020204" pitchFamily="34" charset="0"/>
                <a:cs typeface="Arial" panose="020B0604020202020204" pitchFamily="34" charset="0"/>
              </a:rPr>
              <a:t>Rodeadouro</a:t>
            </a:r>
            <a:r>
              <a:rPr lang="pt-BR" sz="1400" dirty="0">
                <a:latin typeface="Arial" panose="020B0604020202020204" pitchFamily="34" charset="0"/>
                <a:cs typeface="Arial" panose="020B0604020202020204" pitchFamily="34" charset="0"/>
              </a:rPr>
              <a:t>, para a empresa proponente selecionada que demonstrar maior capacidade técnica e melhor proposta comercial de remuneração dos condomínios pelo uso dos ativos de geração.</a:t>
            </a:r>
          </a:p>
          <a:p>
            <a:pPr algn="just" defTabSz="1190457" fontAlgn="ctr">
              <a:spcBef>
                <a:spcPts val="1000"/>
              </a:spcBef>
            </a:pPr>
            <a:r>
              <a:rPr lang="pt-BR" sz="1400" dirty="0">
                <a:latin typeface="Arial" panose="020B0604020202020204" pitchFamily="34" charset="0"/>
                <a:cs typeface="Arial" panose="020B0604020202020204" pitchFamily="34" charset="0"/>
              </a:rPr>
              <a:t>A proposta será analisada por comissão de moradores juntamente com assessoria jurídica, técnica e outras a critério da comissão de moradores.</a:t>
            </a:r>
          </a:p>
          <a:p>
            <a:pPr algn="just" defTabSz="1190457" fontAlgn="ctr">
              <a:spcBef>
                <a:spcPts val="1000"/>
              </a:spcBef>
            </a:pPr>
            <a:endParaRPr lang="pt-BR" sz="4000" b="1" dirty="0">
              <a:latin typeface="+mj-lt"/>
              <a:ea typeface="+mj-ea"/>
              <a:cs typeface="+mj-cs"/>
            </a:endParaRPr>
          </a:p>
          <a:p>
            <a:pPr>
              <a:lnSpc>
                <a:spcPct val="90000"/>
              </a:lnSpc>
              <a:spcBef>
                <a:spcPct val="0"/>
              </a:spcBef>
            </a:pPr>
            <a:r>
              <a:rPr lang="pt-BR" sz="3200" b="1" dirty="0">
                <a:latin typeface="+mj-lt"/>
                <a:ea typeface="+mj-ea"/>
                <a:cs typeface="+mj-cs"/>
              </a:rPr>
              <a:t>3. Orientações Gerais</a:t>
            </a:r>
          </a:p>
          <a:p>
            <a:pPr algn="just" defTabSz="1190457" fontAlgn="ctr">
              <a:spcBef>
                <a:spcPts val="1000"/>
              </a:spcBef>
            </a:pPr>
            <a:r>
              <a:rPr lang="pt-BR" sz="1400" dirty="0">
                <a:latin typeface="Arial" panose="020B0604020202020204" pitchFamily="34" charset="0"/>
                <a:cs typeface="Arial" panose="020B0604020202020204" pitchFamily="34" charset="0"/>
              </a:rPr>
              <a:t>3.1 Para o enquadramento no sistema de compensação previsto na Resolução Normativa nº 482/2012, sugere-se a criação de unidade consumidora (com </a:t>
            </a:r>
            <a:r>
              <a:rPr lang="pt-BR" sz="1400" dirty="0" err="1">
                <a:latin typeface="Arial" panose="020B0604020202020204" pitchFamily="34" charset="0"/>
                <a:cs typeface="Arial" panose="020B0604020202020204" pitchFamily="34" charset="0"/>
              </a:rPr>
              <a:t>microgeração</a:t>
            </a:r>
            <a:r>
              <a:rPr lang="pt-BR" sz="1400" dirty="0">
                <a:latin typeface="Arial" panose="020B0604020202020204" pitchFamily="34" charset="0"/>
                <a:cs typeface="Arial" panose="020B0604020202020204" pitchFamily="34" charset="0"/>
              </a:rPr>
              <a:t>), localizada no telhados dos blocos residenciais, para cada um dos 508 pontos de conexão.</a:t>
            </a:r>
          </a:p>
          <a:p>
            <a:pPr algn="just" defTabSz="1190457" fontAlgn="ctr">
              <a:spcBef>
                <a:spcPts val="1000"/>
              </a:spcBef>
            </a:pPr>
            <a:r>
              <a:rPr lang="pt-BR" sz="1400" dirty="0">
                <a:latin typeface="Arial" panose="020B0604020202020204" pitchFamily="34" charset="0"/>
                <a:cs typeface="Arial" panose="020B0604020202020204" pitchFamily="34" charset="0"/>
              </a:rPr>
              <a:t>3.2  Deverão ser adequados os padrões de entrada de cada unidade consumidora, que pagará mensalmente, pelo custo de disponibilidade. </a:t>
            </a:r>
          </a:p>
          <a:p>
            <a:pPr algn="just" defTabSz="1190457" fontAlgn="ctr">
              <a:spcBef>
                <a:spcPts val="1000"/>
              </a:spcBef>
            </a:pPr>
            <a:r>
              <a:rPr lang="pt-BR" sz="1400" dirty="0">
                <a:latin typeface="Arial" panose="020B0604020202020204" pitchFamily="34" charset="0"/>
                <a:cs typeface="Arial" panose="020B0604020202020204" pitchFamily="34" charset="0"/>
              </a:rPr>
              <a:t>3.3  Todas as unidades consumidoras deverão estar sob a mesma titularidade para enquadramento na modalidade autoconsumo remoto.</a:t>
            </a:r>
          </a:p>
        </p:txBody>
      </p:sp>
      <p:sp>
        <p:nvSpPr>
          <p:cNvPr id="4" name="CaixaDeTexto 3">
            <a:extLst>
              <a:ext uri="{FF2B5EF4-FFF2-40B4-BE49-F238E27FC236}">
                <a16:creationId xmlns="" xmlns:a16="http://schemas.microsoft.com/office/drawing/2014/main" id="{FD5C7C5A-51C0-4CCE-BBA0-369F78D89FC9}"/>
              </a:ext>
            </a:extLst>
          </p:cNvPr>
          <p:cNvSpPr txBox="1"/>
          <p:nvPr/>
        </p:nvSpPr>
        <p:spPr>
          <a:xfrm>
            <a:off x="11402290" y="290945"/>
            <a:ext cx="739031" cy="369332"/>
          </a:xfrm>
          <a:prstGeom prst="rect">
            <a:avLst/>
          </a:prstGeom>
          <a:noFill/>
        </p:spPr>
        <p:txBody>
          <a:bodyPr wrap="square" rtlCol="0">
            <a:spAutoFit/>
          </a:bodyPr>
          <a:lstStyle/>
          <a:p>
            <a:r>
              <a:rPr lang="pt-BR" dirty="0"/>
              <a:t>Fl.4</a:t>
            </a:r>
          </a:p>
        </p:txBody>
      </p:sp>
    </p:spTree>
    <p:extLst>
      <p:ext uri="{BB962C8B-B14F-4D97-AF65-F5344CB8AC3E}">
        <p14:creationId xmlns:p14="http://schemas.microsoft.com/office/powerpoint/2010/main" val="474754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 xmlns:a16="http://schemas.microsoft.com/office/drawing/2014/main" id="{C680097B-12E8-4B7A-95B6-AF7F5A59C2E9}"/>
              </a:ext>
            </a:extLst>
          </p:cNvPr>
          <p:cNvSpPr txBox="1"/>
          <p:nvPr/>
        </p:nvSpPr>
        <p:spPr>
          <a:xfrm>
            <a:off x="565120" y="-277091"/>
            <a:ext cx="11152179" cy="7017306"/>
          </a:xfrm>
          <a:prstGeom prst="rect">
            <a:avLst/>
          </a:prstGeom>
          <a:noFill/>
        </p:spPr>
        <p:txBody>
          <a:bodyPr wrap="square" rtlCol="0">
            <a:spAutoFit/>
          </a:bodyPr>
          <a:lstStyle/>
          <a:p>
            <a:pPr>
              <a:lnSpc>
                <a:spcPct val="90000"/>
              </a:lnSpc>
              <a:spcBef>
                <a:spcPct val="0"/>
              </a:spcBef>
            </a:pPr>
            <a:endParaRPr lang="pt-BR" sz="4000" b="1" dirty="0">
              <a:latin typeface="+mj-lt"/>
              <a:ea typeface="+mj-ea"/>
              <a:cs typeface="+mj-cs"/>
            </a:endParaRPr>
          </a:p>
          <a:p>
            <a:pPr>
              <a:lnSpc>
                <a:spcPct val="90000"/>
              </a:lnSpc>
              <a:spcBef>
                <a:spcPct val="0"/>
              </a:spcBef>
            </a:pPr>
            <a:r>
              <a:rPr lang="pt-BR" sz="3200" b="1" dirty="0">
                <a:latin typeface="+mj-lt"/>
                <a:ea typeface="+mj-ea"/>
                <a:cs typeface="+mj-cs"/>
              </a:rPr>
              <a:t>3. Orientações Gerais</a:t>
            </a:r>
          </a:p>
          <a:p>
            <a:pPr algn="just" defTabSz="1190457" fontAlgn="ctr">
              <a:spcBef>
                <a:spcPts val="1000"/>
              </a:spcBef>
            </a:pPr>
            <a:r>
              <a:rPr lang="pt-BR" sz="1400" dirty="0">
                <a:latin typeface="Arial" panose="020B0604020202020204" pitchFamily="34" charset="0"/>
                <a:cs typeface="Arial" panose="020B0604020202020204" pitchFamily="34" charset="0"/>
              </a:rPr>
              <a:t>3.4  Especificamente para esse caso concreto, a reunião das 508 </a:t>
            </a:r>
            <a:r>
              <a:rPr lang="pt-BR" sz="1400" dirty="0" err="1">
                <a:latin typeface="Arial" panose="020B0604020202020204" pitchFamily="34" charset="0"/>
                <a:cs typeface="Arial" panose="020B0604020202020204" pitchFamily="34" charset="0"/>
              </a:rPr>
              <a:t>microgerações</a:t>
            </a:r>
            <a:r>
              <a:rPr lang="pt-BR" sz="1400" dirty="0">
                <a:latin typeface="Arial" panose="020B0604020202020204" pitchFamily="34" charset="0"/>
                <a:cs typeface="Arial" panose="020B0604020202020204" pitchFamily="34" charset="0"/>
              </a:rPr>
              <a:t> não seria caracterizada como divisão de central geradora, considerando o histórico do caso.</a:t>
            </a:r>
          </a:p>
          <a:p>
            <a:pPr algn="just" defTabSz="1190457" fontAlgn="ctr">
              <a:spcBef>
                <a:spcPts val="1000"/>
              </a:spcBef>
            </a:pPr>
            <a:r>
              <a:rPr lang="pt-BR" sz="1400" dirty="0">
                <a:latin typeface="Arial" panose="020B0604020202020204" pitchFamily="34" charset="0"/>
                <a:cs typeface="Arial" panose="020B0604020202020204" pitchFamily="34" charset="0"/>
              </a:rPr>
              <a:t>3.5 Ressalta-se que as unidades consumidoras criadas devem ter a mesma titularidade da unidade que receberá os créditos de energia, para o enquadramento como autoconsumo remoto.</a:t>
            </a:r>
          </a:p>
          <a:p>
            <a:pPr algn="just" defTabSz="1190457" fontAlgn="ctr">
              <a:spcBef>
                <a:spcPts val="1000"/>
              </a:spcBef>
            </a:pPr>
            <a:r>
              <a:rPr lang="pt-BR" sz="1400" dirty="0">
                <a:latin typeface="Arial" panose="020B0604020202020204" pitchFamily="34" charset="0"/>
                <a:cs typeface="Arial" panose="020B0604020202020204" pitchFamily="34" charset="0"/>
              </a:rPr>
              <a:t>3.6 A proposta deverá prever todos os custos de adequação do padrão de entrada e o pagamento mensal do custo de disponibilidade.</a:t>
            </a:r>
          </a:p>
          <a:p>
            <a:pPr algn="just" defTabSz="1190457" fontAlgn="ctr">
              <a:spcBef>
                <a:spcPts val="1000"/>
              </a:spcBef>
            </a:pPr>
            <a:r>
              <a:rPr lang="pt-BR" sz="1400" dirty="0">
                <a:latin typeface="Arial" panose="020B0604020202020204" pitchFamily="34" charset="0"/>
                <a:cs typeface="Arial" panose="020B0604020202020204" pitchFamily="34" charset="0"/>
              </a:rPr>
              <a:t>3.7 De acordo com o disposto no capítulo VII da Resolução Normativa nº 414/2010, cabe à  Distribuidora, no caso, a COELBA definir a tecnologia para realização da leitura e arcar com os custos para implantação da infraestrutura e execução dessa atividade </a:t>
            </a:r>
          </a:p>
          <a:p>
            <a:pPr algn="just" defTabSz="1190457" fontAlgn="ctr">
              <a:spcBef>
                <a:spcPts val="1000"/>
              </a:spcBef>
            </a:pPr>
            <a:r>
              <a:rPr lang="pt-BR" sz="1400" dirty="0">
                <a:latin typeface="Arial" panose="020B0604020202020204" pitchFamily="34" charset="0"/>
                <a:cs typeface="Arial" panose="020B0604020202020204" pitchFamily="34" charset="0"/>
              </a:rPr>
              <a:t>3.8 A proposta deve definir o percentual de energia excedente que será destinado a cada unidade consumidora,  conforme consta no artigo 4º, alínea VIII, da Resolução  Normativa nº 482/2012.</a:t>
            </a:r>
          </a:p>
          <a:p>
            <a:pPr algn="just" defTabSz="1190457" fontAlgn="ctr">
              <a:spcBef>
                <a:spcPts val="1000"/>
              </a:spcBef>
            </a:pPr>
            <a:r>
              <a:rPr lang="pt-BR" sz="1400" dirty="0">
                <a:latin typeface="Arial" panose="020B0604020202020204" pitchFamily="34" charset="0"/>
                <a:cs typeface="Arial" panose="020B0604020202020204" pitchFamily="34" charset="0"/>
              </a:rPr>
              <a:t>3.9 </a:t>
            </a:r>
            <a:r>
              <a:rPr lang="pt-BR" sz="1400" dirty="0">
                <a:latin typeface="Arial" panose="020B0604020202020204" pitchFamily="34" charset="0"/>
                <a:ea typeface="Calibri" panose="020F0502020204030204" pitchFamily="34" charset="0"/>
              </a:rPr>
              <a:t>Considerando que pode haver danos consideráveis nas placas em virtude do tempo prolongado de desligamento, para manter uma remuneração atrativa para o condomínio e </a:t>
            </a:r>
            <a:r>
              <a:rPr lang="pt-BR" sz="1400" dirty="0" err="1">
                <a:latin typeface="Arial" panose="020B0604020202020204" pitchFamily="34" charset="0"/>
                <a:ea typeface="Calibri" panose="020F0502020204030204" pitchFamily="34" charset="0"/>
              </a:rPr>
              <a:t>vantajosidade</a:t>
            </a:r>
            <a:r>
              <a:rPr lang="pt-BR" sz="1400" dirty="0">
                <a:latin typeface="Arial" panose="020B0604020202020204" pitchFamily="34" charset="0"/>
                <a:ea typeface="Calibri" panose="020F0502020204030204" pitchFamily="34" charset="0"/>
              </a:rPr>
              <a:t> para a empresa, a proposta poderá prever a possibilidade de substituição de placas e inversores, de acordo com a vida útil dos mesmos, em troca da remuneração do condomínio, visando manter a produtividade futura, uma vez que os ativos serão cedidos por 15 anos.</a:t>
            </a:r>
          </a:p>
          <a:p>
            <a:pPr algn="just" defTabSz="1190457" fontAlgn="ctr">
              <a:spcBef>
                <a:spcPts val="1000"/>
              </a:spcBef>
            </a:pPr>
            <a:r>
              <a:rPr lang="pt-BR" sz="1400" dirty="0">
                <a:latin typeface="Arial" panose="020B0604020202020204" pitchFamily="34" charset="0"/>
                <a:ea typeface="Calibri" panose="020F0502020204030204" pitchFamily="34" charset="0"/>
              </a:rPr>
              <a:t>3.10 A proposta deverá incluir despesas com O&amp;M. </a:t>
            </a:r>
          </a:p>
          <a:p>
            <a:pPr algn="just" defTabSz="1190457" fontAlgn="ctr">
              <a:spcBef>
                <a:spcPts val="1000"/>
              </a:spcBef>
            </a:pPr>
            <a:endParaRPr lang="pt-BR" sz="1600" dirty="0">
              <a:solidFill>
                <a:srgbClr val="FF0000"/>
              </a:solidFill>
              <a:latin typeface="Arial" panose="020B0604020202020204" pitchFamily="34" charset="0"/>
              <a:ea typeface="Calibri" panose="020F0502020204030204" pitchFamily="34" charset="0"/>
            </a:endParaRPr>
          </a:p>
          <a:p>
            <a:pPr algn="just" defTabSz="1190457" fontAlgn="ctr">
              <a:spcBef>
                <a:spcPts val="1000"/>
              </a:spcBef>
            </a:pPr>
            <a:endParaRPr lang="pt-BR" sz="2000" dirty="0">
              <a:solidFill>
                <a:srgbClr val="FF0000"/>
              </a:solidFill>
              <a:latin typeface="Calibri" panose="020F0502020204030204" pitchFamily="34" charset="0"/>
              <a:ea typeface="Calibri" panose="020F0502020204030204" pitchFamily="34" charset="0"/>
            </a:endParaRPr>
          </a:p>
          <a:p>
            <a:pPr algn="just" defTabSz="1190457" fontAlgn="ctr">
              <a:spcBef>
                <a:spcPts val="1000"/>
              </a:spcBef>
            </a:pPr>
            <a:endParaRPr lang="pt-BR" sz="1600" dirty="0">
              <a:latin typeface="Arial" panose="020B0604020202020204" pitchFamily="34" charset="0"/>
              <a:cs typeface="Arial" panose="020B0604020202020204" pitchFamily="34" charset="0"/>
            </a:endParaRPr>
          </a:p>
          <a:p>
            <a:pPr algn="just" defTabSz="1190457" fontAlgn="ctr">
              <a:spcBef>
                <a:spcPts val="1000"/>
              </a:spcBef>
            </a:pPr>
            <a:endParaRPr lang="pt-BR" sz="1600" dirty="0">
              <a:latin typeface="Arial" panose="020B0604020202020204" pitchFamily="34" charset="0"/>
              <a:cs typeface="Arial" panose="020B0604020202020204" pitchFamily="34" charset="0"/>
            </a:endParaRPr>
          </a:p>
          <a:p>
            <a:pPr algn="just" defTabSz="1190457" fontAlgn="ctr">
              <a:spcBef>
                <a:spcPts val="1000"/>
              </a:spcBef>
            </a:pPr>
            <a:endParaRPr lang="pt-BR" sz="14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 xmlns:a16="http://schemas.microsoft.com/office/drawing/2014/main" id="{7AF412BE-D080-42B2-BB6B-43D8D738C15D}"/>
              </a:ext>
            </a:extLst>
          </p:cNvPr>
          <p:cNvSpPr txBox="1"/>
          <p:nvPr/>
        </p:nvSpPr>
        <p:spPr>
          <a:xfrm>
            <a:off x="542330" y="4744601"/>
            <a:ext cx="11229475" cy="2113399"/>
          </a:xfrm>
          <a:prstGeom prst="rect">
            <a:avLst/>
          </a:prstGeom>
          <a:noFill/>
        </p:spPr>
        <p:txBody>
          <a:bodyPr wrap="square" rtlCol="0">
            <a:spAutoFit/>
          </a:bodyPr>
          <a:lstStyle/>
          <a:p>
            <a:pPr algn="just" defTabSz="1190457" fontAlgn="ctr">
              <a:spcBef>
                <a:spcPts val="1000"/>
              </a:spcBef>
            </a:pPr>
            <a:r>
              <a:rPr lang="pt-BR" sz="1400" dirty="0">
                <a:latin typeface="Arial" panose="020B0604020202020204" pitchFamily="34" charset="0"/>
                <a:cs typeface="Arial" panose="020B0604020202020204" pitchFamily="34" charset="0"/>
              </a:rPr>
              <a:t>3.11 As visitas aos condomínios poderão ser realizadas de XX/XX/2019 a XX/XX/2019 </a:t>
            </a:r>
            <a:r>
              <a:rPr lang="pt-BR" sz="1400" dirty="0">
                <a:solidFill>
                  <a:srgbClr val="FF0000"/>
                </a:solidFill>
                <a:latin typeface="Arial" panose="020B0604020202020204" pitchFamily="34" charset="0"/>
                <a:cs typeface="Arial" panose="020B0604020202020204" pitchFamily="34" charset="0"/>
              </a:rPr>
              <a:t>(sugestão de 15 dias, que pode ser alterada pelos condomínios), </a:t>
            </a:r>
            <a:r>
              <a:rPr lang="pt-BR" sz="1400" dirty="0">
                <a:latin typeface="Arial" panose="020B0604020202020204" pitchFamily="34" charset="0"/>
                <a:cs typeface="Arial" panose="020B0604020202020204" pitchFamily="34" charset="0"/>
              </a:rPr>
              <a:t>mediante agendamento prévio com (nome do responsável) pelos telefones........</a:t>
            </a:r>
          </a:p>
          <a:p>
            <a:pPr algn="just" defTabSz="1190457" fontAlgn="ctr">
              <a:spcBef>
                <a:spcPts val="1000"/>
              </a:spcBef>
            </a:pPr>
            <a:r>
              <a:rPr lang="pt-BR" sz="1400" dirty="0">
                <a:latin typeface="Arial" panose="020B0604020202020204" pitchFamily="34" charset="0"/>
                <a:cs typeface="Arial" panose="020B0604020202020204" pitchFamily="34" charset="0"/>
              </a:rPr>
              <a:t>3.12 Data de apresentação da proposta: de XX/XX/2019 a  XX/XX/2019 </a:t>
            </a:r>
            <a:r>
              <a:rPr lang="pt-BR" sz="1400" dirty="0">
                <a:solidFill>
                  <a:srgbClr val="FF0000"/>
                </a:solidFill>
                <a:latin typeface="Arial" panose="020B0604020202020204" pitchFamily="34" charset="0"/>
                <a:cs typeface="Arial" panose="020B0604020202020204" pitchFamily="34" charset="0"/>
              </a:rPr>
              <a:t>(sugestão, que pode ser alterada)</a:t>
            </a:r>
          </a:p>
          <a:p>
            <a:pPr algn="just" defTabSz="1190457" fontAlgn="ctr">
              <a:spcBef>
                <a:spcPts val="1000"/>
              </a:spcBef>
            </a:pPr>
            <a:r>
              <a:rPr lang="pt-BR" sz="1400" dirty="0">
                <a:latin typeface="Arial" panose="020B0604020202020204" pitchFamily="34" charset="0"/>
                <a:cs typeface="Arial" panose="020B0604020202020204" pitchFamily="34" charset="0"/>
              </a:rPr>
              <a:t>3.13 As propostas deverão ser enviadas por </a:t>
            </a:r>
            <a:r>
              <a:rPr lang="pt-BR" sz="1400" dirty="0" err="1">
                <a:latin typeface="Arial" panose="020B0604020202020204" pitchFamily="34" charset="0"/>
                <a:cs typeface="Arial" panose="020B0604020202020204" pitchFamily="34" charset="0"/>
              </a:rPr>
              <a:t>email</a:t>
            </a:r>
            <a:r>
              <a:rPr lang="pt-BR" sz="1400" dirty="0">
                <a:latin typeface="Arial" panose="020B0604020202020204" pitchFamily="34" charset="0"/>
                <a:cs typeface="Arial" panose="020B0604020202020204" pitchFamily="34" charset="0"/>
              </a:rPr>
              <a:t>, aos cuidados de ........ para : </a:t>
            </a:r>
            <a:r>
              <a:rPr lang="pt-BR" sz="1400" dirty="0">
                <a:solidFill>
                  <a:srgbClr val="FF0000"/>
                </a:solidFill>
                <a:latin typeface="Arial" panose="020B0604020202020204" pitchFamily="34" charset="0"/>
                <a:cs typeface="Arial" panose="020B0604020202020204" pitchFamily="34" charset="0"/>
              </a:rPr>
              <a:t>(definir quem será o responsável pelo recebimento das propostas)</a:t>
            </a:r>
          </a:p>
          <a:p>
            <a:pPr algn="just" defTabSz="1190457" fontAlgn="ctr">
              <a:spcBef>
                <a:spcPts val="1000"/>
              </a:spcBef>
            </a:pPr>
            <a:endParaRPr lang="pt-BR" sz="1400" dirty="0">
              <a:solidFill>
                <a:srgbClr val="FF0000"/>
              </a:solidFill>
              <a:latin typeface="Arial" panose="020B0604020202020204" pitchFamily="34" charset="0"/>
              <a:cs typeface="Arial" panose="020B0604020202020204" pitchFamily="34" charset="0"/>
            </a:endParaRPr>
          </a:p>
          <a:p>
            <a:pPr lvl="1" algn="just" defTabSz="1190457" fontAlgn="ctr">
              <a:spcBef>
                <a:spcPts val="1000"/>
              </a:spcBef>
            </a:pPr>
            <a:endParaRPr lang="pt-BR" sz="1400"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 xmlns:a16="http://schemas.microsoft.com/office/drawing/2014/main" id="{90436E6B-24F2-458E-9DA7-A49D4D338EC9}"/>
              </a:ext>
            </a:extLst>
          </p:cNvPr>
          <p:cNvSpPr txBox="1"/>
          <p:nvPr/>
        </p:nvSpPr>
        <p:spPr>
          <a:xfrm>
            <a:off x="11402290" y="290945"/>
            <a:ext cx="739031" cy="369332"/>
          </a:xfrm>
          <a:prstGeom prst="rect">
            <a:avLst/>
          </a:prstGeom>
          <a:noFill/>
        </p:spPr>
        <p:txBody>
          <a:bodyPr wrap="square" rtlCol="0">
            <a:spAutoFit/>
          </a:bodyPr>
          <a:lstStyle/>
          <a:p>
            <a:r>
              <a:rPr lang="pt-BR" dirty="0"/>
              <a:t>Fl.5</a:t>
            </a:r>
          </a:p>
        </p:txBody>
      </p:sp>
    </p:spTree>
    <p:extLst>
      <p:ext uri="{BB962C8B-B14F-4D97-AF65-F5344CB8AC3E}">
        <p14:creationId xmlns:p14="http://schemas.microsoft.com/office/powerpoint/2010/main" val="260676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 xmlns:a16="http://schemas.microsoft.com/office/drawing/2014/main" id="{C680097B-12E8-4B7A-95B6-AF7F5A59C2E9}"/>
              </a:ext>
            </a:extLst>
          </p:cNvPr>
          <p:cNvSpPr txBox="1"/>
          <p:nvPr/>
        </p:nvSpPr>
        <p:spPr>
          <a:xfrm>
            <a:off x="533034" y="-191307"/>
            <a:ext cx="11125930" cy="4293483"/>
          </a:xfrm>
          <a:prstGeom prst="rect">
            <a:avLst/>
          </a:prstGeom>
          <a:noFill/>
        </p:spPr>
        <p:txBody>
          <a:bodyPr wrap="square" rtlCol="0">
            <a:spAutoFit/>
          </a:bodyPr>
          <a:lstStyle/>
          <a:p>
            <a:pPr>
              <a:lnSpc>
                <a:spcPct val="90000"/>
              </a:lnSpc>
              <a:spcBef>
                <a:spcPct val="0"/>
              </a:spcBef>
            </a:pPr>
            <a:endParaRPr lang="pt-BR" sz="4000" b="1" dirty="0">
              <a:latin typeface="+mj-lt"/>
              <a:ea typeface="+mj-ea"/>
              <a:cs typeface="+mj-cs"/>
            </a:endParaRPr>
          </a:p>
          <a:p>
            <a:pPr>
              <a:lnSpc>
                <a:spcPct val="90000"/>
              </a:lnSpc>
              <a:spcBef>
                <a:spcPct val="0"/>
              </a:spcBef>
            </a:pPr>
            <a:r>
              <a:rPr lang="pt-BR" sz="3200" b="1" dirty="0">
                <a:latin typeface="+mj-lt"/>
                <a:ea typeface="+mj-ea"/>
                <a:cs typeface="+mj-cs"/>
              </a:rPr>
              <a:t>3. Orientações Gerais</a:t>
            </a:r>
          </a:p>
          <a:p>
            <a:pPr algn="just" defTabSz="1190457" fontAlgn="ctr">
              <a:spcBef>
                <a:spcPts val="1000"/>
              </a:spcBef>
            </a:pPr>
            <a:r>
              <a:rPr lang="pt-BR" sz="1400" dirty="0">
                <a:latin typeface="Arial" panose="020B0604020202020204" pitchFamily="34" charset="0"/>
                <a:cs typeface="Arial" panose="020B0604020202020204" pitchFamily="34" charset="0"/>
              </a:rPr>
              <a:t>3.14  As propostas deverão conter informações técnicas sobre o projeto e uma proposta comercial, contendo no mínimo:</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Nome da empresa, CNPJ, endereço;</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Comprovação de experiência da empresa proponente;</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Estimativa do valor de investimento pela empresa proponente;</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Estimativa de geração média mensal de energia ao longo de 15 anos, por ano;</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Planilha com o valor de remuneração mensal dos condomínios no prazo de 15 anos;</a:t>
            </a:r>
          </a:p>
          <a:p>
            <a:pPr algn="just" defTabSz="1190457" fontAlgn="ctr">
              <a:spcBef>
                <a:spcPts val="1000"/>
              </a:spcBef>
            </a:pPr>
            <a:endParaRPr lang="pt-BR" sz="1400" dirty="0">
              <a:latin typeface="Arial" panose="020B0604020202020204" pitchFamily="34" charset="0"/>
              <a:cs typeface="Arial" panose="020B0604020202020204" pitchFamily="34" charset="0"/>
            </a:endParaRPr>
          </a:p>
          <a:p>
            <a:pPr algn="just" defTabSz="1190457" fontAlgn="ctr">
              <a:spcBef>
                <a:spcPts val="1000"/>
              </a:spcBef>
            </a:pPr>
            <a:endParaRPr lang="pt-BR" sz="1400" dirty="0">
              <a:latin typeface="Arial" panose="020B0604020202020204" pitchFamily="34" charset="0"/>
              <a:cs typeface="Arial" panose="020B0604020202020204" pitchFamily="34" charset="0"/>
            </a:endParaRPr>
          </a:p>
          <a:p>
            <a:pPr algn="just" defTabSz="1190457" fontAlgn="ctr">
              <a:spcBef>
                <a:spcPts val="1000"/>
              </a:spcBef>
            </a:pPr>
            <a:endParaRPr lang="pt-BR" sz="1400"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 xmlns:a16="http://schemas.microsoft.com/office/drawing/2014/main" id="{7AF412BE-D080-42B2-BB6B-43D8D738C15D}"/>
              </a:ext>
            </a:extLst>
          </p:cNvPr>
          <p:cNvSpPr txBox="1"/>
          <p:nvPr/>
        </p:nvSpPr>
        <p:spPr>
          <a:xfrm>
            <a:off x="481262" y="2974882"/>
            <a:ext cx="11229475" cy="4088299"/>
          </a:xfrm>
          <a:prstGeom prst="rect">
            <a:avLst/>
          </a:prstGeom>
          <a:noFill/>
        </p:spPr>
        <p:txBody>
          <a:bodyPr wrap="square" rtlCol="0">
            <a:spAutoFit/>
          </a:bodyPr>
          <a:lstStyle/>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Elaboração de Projeto e aprovações junto à Distribuidora COELBA;  </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Capacitação de moradores dos condomínios para realização da limpeza dos painéis;</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Contratação de mão de obra local (moradores capacitados) para serviços de manutenção básica e previsão de remuneração;</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 de energia destinada ao uso comum dos condomínios ( centros comunitários);</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Potenciais clientes que utilizarão a energia e % da geração destinada a esses;</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A gestão da energia durante o prazo do contrato (15 anos) deverá ser de responsabilidade da empresa proponente;</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CNPJ, certidão negativa de débitos tributários União, Estados e Município, certidão negativa INSS, certidão negativa FGTS;</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Cronograma preliminar de implantação do projeto por etapas de projeto, aprovações, implantação e remuneração;</a:t>
            </a:r>
          </a:p>
          <a:p>
            <a:pPr marL="685800" lvl="1" indent="-228600" algn="just" defTabSz="1190457" fontAlgn="ctr">
              <a:spcBef>
                <a:spcPts val="1000"/>
              </a:spcBef>
              <a:buFont typeface="Wingdings" panose="05000000000000000000" pitchFamily="2" charset="2"/>
              <a:buChar char="§"/>
            </a:pPr>
            <a:r>
              <a:rPr lang="pt-BR" sz="1400" dirty="0">
                <a:latin typeface="Arial" panose="020B0604020202020204" pitchFamily="34" charset="0"/>
                <a:cs typeface="Arial" panose="020B0604020202020204" pitchFamily="34" charset="0"/>
              </a:rPr>
              <a:t> Minuta do contrato a ser celebrado entre os condomínios e a empresa proponente selecionada.</a:t>
            </a:r>
          </a:p>
          <a:p>
            <a:pPr algn="just" defTabSz="1190457" fontAlgn="ctr">
              <a:spcBef>
                <a:spcPts val="1000"/>
              </a:spcBef>
            </a:pPr>
            <a:r>
              <a:rPr lang="pt-BR" sz="1400" dirty="0">
                <a:latin typeface="Arial" panose="020B0604020202020204" pitchFamily="34" charset="0"/>
                <a:cs typeface="Arial" panose="020B0604020202020204" pitchFamily="34" charset="0"/>
              </a:rPr>
              <a:t>3.15 A  análise e seleção das propostas será realizada até XX/XX/2019 (data a definir).</a:t>
            </a:r>
          </a:p>
          <a:p>
            <a:pPr marL="685800" lvl="1" indent="-228600" algn="just" defTabSz="1190457" fontAlgn="ctr">
              <a:spcBef>
                <a:spcPts val="1000"/>
              </a:spcBef>
              <a:buFont typeface="Wingdings" panose="05000000000000000000" pitchFamily="2" charset="2"/>
              <a:buChar char="§"/>
            </a:pPr>
            <a:endParaRPr lang="pt-BR" sz="1400" dirty="0">
              <a:latin typeface="Arial" panose="020B0604020202020204" pitchFamily="34" charset="0"/>
              <a:cs typeface="Arial" panose="020B0604020202020204" pitchFamily="34" charset="0"/>
            </a:endParaRPr>
          </a:p>
          <a:p>
            <a:pPr lvl="1" algn="just" defTabSz="1190457" fontAlgn="ctr">
              <a:spcBef>
                <a:spcPts val="1000"/>
              </a:spcBef>
            </a:pPr>
            <a:endParaRPr lang="pt-BR" sz="1400" dirty="0">
              <a:latin typeface="Arial" panose="020B0604020202020204" pitchFamily="34" charset="0"/>
              <a:cs typeface="Arial" panose="020B0604020202020204" pitchFamily="34" charset="0"/>
            </a:endParaRPr>
          </a:p>
        </p:txBody>
      </p:sp>
      <p:sp>
        <p:nvSpPr>
          <p:cNvPr id="4" name="CaixaDeTexto 3">
            <a:extLst>
              <a:ext uri="{FF2B5EF4-FFF2-40B4-BE49-F238E27FC236}">
                <a16:creationId xmlns="" xmlns:a16="http://schemas.microsoft.com/office/drawing/2014/main" id="{D9ACF3AC-A1FD-49DF-8453-8F11631609D5}"/>
              </a:ext>
            </a:extLst>
          </p:cNvPr>
          <p:cNvSpPr txBox="1"/>
          <p:nvPr/>
        </p:nvSpPr>
        <p:spPr>
          <a:xfrm>
            <a:off x="11402290" y="290945"/>
            <a:ext cx="739031" cy="369332"/>
          </a:xfrm>
          <a:prstGeom prst="rect">
            <a:avLst/>
          </a:prstGeom>
          <a:noFill/>
        </p:spPr>
        <p:txBody>
          <a:bodyPr wrap="square" rtlCol="0">
            <a:spAutoFit/>
          </a:bodyPr>
          <a:lstStyle/>
          <a:p>
            <a:r>
              <a:rPr lang="pt-BR" dirty="0"/>
              <a:t>Fl.6</a:t>
            </a:r>
          </a:p>
        </p:txBody>
      </p:sp>
    </p:spTree>
    <p:extLst>
      <p:ext uri="{BB962C8B-B14F-4D97-AF65-F5344CB8AC3E}">
        <p14:creationId xmlns:p14="http://schemas.microsoft.com/office/powerpoint/2010/main" val="43780039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TotalTime>
  <Words>1392</Words>
  <Application>Microsoft Office PowerPoint</Application>
  <PresentationFormat>Personalizar</PresentationFormat>
  <Paragraphs>160</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Chamamento de empresas especializadas em micro geração distribuídas para enquadramento do projeto Geração de Renda e Energia na RES ANEEL 482/12   Condomínios Morada do Salitre e Praia do Rodeadouro  Juazeiro/ Bahia mês/2019  </vt:lpstr>
      <vt:lpstr>1. Informações gerais do projeto inicial</vt:lpstr>
      <vt:lpstr>1. Informações gerais do projeto inicial</vt:lpstr>
      <vt:lpstr>1. Informações gerais do projeto inicial</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Chamamento de empresas especializadas em micro e mini geração distribuídas para Enquadramento do projeto Geração de Renda e Energia na REN ANEEL 482/12  Condomínios Morada do Salitre e Praia do Rodeadouro  Juazeiro/ Bahia maio/2019</dc:title>
  <dc:creator>Mara Luisa Alvim Motta</dc:creator>
  <cp:lastModifiedBy>user</cp:lastModifiedBy>
  <cp:revision>41</cp:revision>
  <dcterms:created xsi:type="dcterms:W3CDTF">2019-05-22T22:01:31Z</dcterms:created>
  <dcterms:modified xsi:type="dcterms:W3CDTF">2019-10-24T17:57:50Z</dcterms:modified>
</cp:coreProperties>
</file>